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3" r:id="rId1"/>
  </p:sldMasterIdLst>
  <p:sldIdLst>
    <p:sldId id="256" r:id="rId2"/>
    <p:sldId id="280" r:id="rId3"/>
    <p:sldId id="259" r:id="rId4"/>
    <p:sldId id="285" r:id="rId5"/>
    <p:sldId id="282" r:id="rId6"/>
    <p:sldId id="283" r:id="rId7"/>
    <p:sldId id="281" r:id="rId8"/>
    <p:sldId id="288" r:id="rId9"/>
    <p:sldId id="296" r:id="rId10"/>
    <p:sldId id="268" r:id="rId11"/>
    <p:sldId id="289" r:id="rId12"/>
    <p:sldId id="297" r:id="rId13"/>
    <p:sldId id="298" r:id="rId14"/>
    <p:sldId id="287" r:id="rId15"/>
    <p:sldId id="290" r:id="rId16"/>
    <p:sldId id="291" r:id="rId17"/>
    <p:sldId id="292" r:id="rId18"/>
    <p:sldId id="293" r:id="rId19"/>
    <p:sldId id="294" r:id="rId20"/>
    <p:sldId id="295" r:id="rId21"/>
    <p:sldId id="274" r:id="rId22"/>
    <p:sldId id="279" r:id="rId23"/>
    <p:sldId id="272" r:id="rId24"/>
    <p:sldId id="300" r:id="rId25"/>
    <p:sldId id="276" r:id="rId26"/>
    <p:sldId id="299" r:id="rId27"/>
    <p:sldId id="301" r:id="rId28"/>
    <p:sldId id="261" r:id="rId29"/>
    <p:sldId id="264" r:id="rId30"/>
    <p:sldId id="262" r:id="rId31"/>
    <p:sldId id="260" r:id="rId32"/>
    <p:sldId id="263" r:id="rId33"/>
    <p:sldId id="257" r:id="rId34"/>
    <p:sldId id="25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38B2F8-8D08-410E-8E39-42926FE3AC8A}" v="6" dt="2023-09-10T20:43:58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n Penny" userId="99b559da50c40a41" providerId="LiveId" clId="{D038B2F8-8D08-410E-8E39-42926FE3AC8A}"/>
    <pc:docChg chg="undo custSel delSld modSld">
      <pc:chgData name="Dean Penny" userId="99b559da50c40a41" providerId="LiveId" clId="{D038B2F8-8D08-410E-8E39-42926FE3AC8A}" dt="2023-09-10T20:44:55.587" v="232" actId="207"/>
      <pc:docMkLst>
        <pc:docMk/>
      </pc:docMkLst>
      <pc:sldChg chg="del">
        <pc:chgData name="Dean Penny" userId="99b559da50c40a41" providerId="LiveId" clId="{D038B2F8-8D08-410E-8E39-42926FE3AC8A}" dt="2023-09-10T20:31:40.879" v="1" actId="2696"/>
        <pc:sldMkLst>
          <pc:docMk/>
          <pc:sldMk cId="1129165018" sldId="261"/>
        </pc:sldMkLst>
      </pc:sldChg>
      <pc:sldChg chg="del">
        <pc:chgData name="Dean Penny" userId="99b559da50c40a41" providerId="LiveId" clId="{D038B2F8-8D08-410E-8E39-42926FE3AC8A}" dt="2023-09-10T20:31:33.221" v="0" actId="2696"/>
        <pc:sldMkLst>
          <pc:docMk/>
          <pc:sldMk cId="119804742" sldId="262"/>
        </pc:sldMkLst>
      </pc:sldChg>
      <pc:sldChg chg="modSp mod">
        <pc:chgData name="Dean Penny" userId="99b559da50c40a41" providerId="LiveId" clId="{D038B2F8-8D08-410E-8E39-42926FE3AC8A}" dt="2023-09-10T20:32:21.672" v="30" actId="20577"/>
        <pc:sldMkLst>
          <pc:docMk/>
          <pc:sldMk cId="3687266687" sldId="281"/>
        </pc:sldMkLst>
        <pc:spChg chg="mod">
          <ac:chgData name="Dean Penny" userId="99b559da50c40a41" providerId="LiveId" clId="{D038B2F8-8D08-410E-8E39-42926FE3AC8A}" dt="2023-09-10T20:32:21.672" v="30" actId="20577"/>
          <ac:spMkLst>
            <pc:docMk/>
            <pc:sldMk cId="3687266687" sldId="281"/>
            <ac:spMk id="3" creationId="{3DE55D02-CB3A-FDD2-B2C0-E59C951227A5}"/>
          </ac:spMkLst>
        </pc:spChg>
      </pc:sldChg>
      <pc:sldChg chg="addSp delSp modSp mod">
        <pc:chgData name="Dean Penny" userId="99b559da50c40a41" providerId="LiveId" clId="{D038B2F8-8D08-410E-8E39-42926FE3AC8A}" dt="2023-09-10T20:42:08.316" v="186" actId="20577"/>
        <pc:sldMkLst>
          <pc:docMk/>
          <pc:sldMk cId="3785876262" sldId="289"/>
        </pc:sldMkLst>
        <pc:spChg chg="add del mod">
          <ac:chgData name="Dean Penny" userId="99b559da50c40a41" providerId="LiveId" clId="{D038B2F8-8D08-410E-8E39-42926FE3AC8A}" dt="2023-09-10T20:34:33.720" v="43" actId="21"/>
          <ac:spMkLst>
            <pc:docMk/>
            <pc:sldMk cId="3785876262" sldId="289"/>
            <ac:spMk id="2" creationId="{89C95418-68CA-FBC3-B4B3-5BCCDC356FC7}"/>
          </ac:spMkLst>
        </pc:spChg>
        <pc:spChg chg="mod">
          <ac:chgData name="Dean Penny" userId="99b559da50c40a41" providerId="LiveId" clId="{D038B2F8-8D08-410E-8E39-42926FE3AC8A}" dt="2023-09-10T20:33:15.685" v="32" actId="1076"/>
          <ac:spMkLst>
            <pc:docMk/>
            <pc:sldMk cId="3785876262" sldId="289"/>
            <ac:spMk id="4" creationId="{AABAB852-E807-9BD1-8AB1-0E8E176BE83B}"/>
          </ac:spMkLst>
        </pc:spChg>
        <pc:spChg chg="add del mod">
          <ac:chgData name="Dean Penny" userId="99b559da50c40a41" providerId="LiveId" clId="{D038B2F8-8D08-410E-8E39-42926FE3AC8A}" dt="2023-09-10T20:35:15.561" v="46" actId="21"/>
          <ac:spMkLst>
            <pc:docMk/>
            <pc:sldMk cId="3785876262" sldId="289"/>
            <ac:spMk id="6" creationId="{F388F63F-AD32-5C97-EA76-FA46D0C9818F}"/>
          </ac:spMkLst>
        </pc:spChg>
        <pc:spChg chg="add del mod">
          <ac:chgData name="Dean Penny" userId="99b559da50c40a41" providerId="LiveId" clId="{D038B2F8-8D08-410E-8E39-42926FE3AC8A}" dt="2023-09-10T20:35:49.869" v="49" actId="21"/>
          <ac:spMkLst>
            <pc:docMk/>
            <pc:sldMk cId="3785876262" sldId="289"/>
            <ac:spMk id="7" creationId="{EA6F7BA0-1BC0-5368-5A2D-69BEBEA503D9}"/>
          </ac:spMkLst>
        </pc:spChg>
        <pc:spChg chg="add mod">
          <ac:chgData name="Dean Penny" userId="99b559da50c40a41" providerId="LiveId" clId="{D038B2F8-8D08-410E-8E39-42926FE3AC8A}" dt="2023-09-10T20:40:42.120" v="117" actId="14100"/>
          <ac:spMkLst>
            <pc:docMk/>
            <pc:sldMk cId="3785876262" sldId="289"/>
            <ac:spMk id="10" creationId="{A7C612F1-CC8D-B966-E181-E1136ADB5F0C}"/>
          </ac:spMkLst>
        </pc:spChg>
        <pc:spChg chg="add mod">
          <ac:chgData name="Dean Penny" userId="99b559da50c40a41" providerId="LiveId" clId="{D038B2F8-8D08-410E-8E39-42926FE3AC8A}" dt="2023-09-10T20:41:14.948" v="150" actId="1076"/>
          <ac:spMkLst>
            <pc:docMk/>
            <pc:sldMk cId="3785876262" sldId="289"/>
            <ac:spMk id="11" creationId="{4A11EE69-3BB9-48E2-8EDF-F2B934D15713}"/>
          </ac:spMkLst>
        </pc:spChg>
        <pc:spChg chg="add mod">
          <ac:chgData name="Dean Penny" userId="99b559da50c40a41" providerId="LiveId" clId="{D038B2F8-8D08-410E-8E39-42926FE3AC8A}" dt="2023-09-10T20:41:41.239" v="152" actId="1076"/>
          <ac:spMkLst>
            <pc:docMk/>
            <pc:sldMk cId="3785876262" sldId="289"/>
            <ac:spMk id="12" creationId="{16F4A34A-8EA4-84F8-F0AC-CC08BB3AAD39}"/>
          </ac:spMkLst>
        </pc:spChg>
        <pc:spChg chg="add mod">
          <ac:chgData name="Dean Penny" userId="99b559da50c40a41" providerId="LiveId" clId="{D038B2F8-8D08-410E-8E39-42926FE3AC8A}" dt="2023-09-10T20:41:47.625" v="154" actId="1076"/>
          <ac:spMkLst>
            <pc:docMk/>
            <pc:sldMk cId="3785876262" sldId="289"/>
            <ac:spMk id="13" creationId="{5DD00886-3C42-E362-C3DF-61F93D0BB11D}"/>
          </ac:spMkLst>
        </pc:spChg>
        <pc:spChg chg="add mod">
          <ac:chgData name="Dean Penny" userId="99b559da50c40a41" providerId="LiveId" clId="{D038B2F8-8D08-410E-8E39-42926FE3AC8A}" dt="2023-09-10T20:42:08.316" v="186" actId="20577"/>
          <ac:spMkLst>
            <pc:docMk/>
            <pc:sldMk cId="3785876262" sldId="289"/>
            <ac:spMk id="14" creationId="{7DADAAA5-1D69-5A64-B8EB-2B9CE6CC17C4}"/>
          </ac:spMkLst>
        </pc:spChg>
      </pc:sldChg>
      <pc:sldChg chg="addSp modSp mod">
        <pc:chgData name="Dean Penny" userId="99b559da50c40a41" providerId="LiveId" clId="{D038B2F8-8D08-410E-8E39-42926FE3AC8A}" dt="2023-09-10T20:44:55.587" v="232" actId="207"/>
        <pc:sldMkLst>
          <pc:docMk/>
          <pc:sldMk cId="970363439" sldId="297"/>
        </pc:sldMkLst>
        <pc:spChg chg="add mod">
          <ac:chgData name="Dean Penny" userId="99b559da50c40a41" providerId="LiveId" clId="{D038B2F8-8D08-410E-8E39-42926FE3AC8A}" dt="2023-09-10T20:44:55.587" v="232" actId="207"/>
          <ac:spMkLst>
            <pc:docMk/>
            <pc:sldMk cId="970363439" sldId="297"/>
            <ac:spMk id="3" creationId="{03A56F84-8ADE-16E8-35F5-F5B8D90EA96C}"/>
          </ac:spMkLst>
        </pc:spChg>
        <pc:spChg chg="add mod">
          <ac:chgData name="Dean Penny" userId="99b559da50c40a41" providerId="LiveId" clId="{D038B2F8-8D08-410E-8E39-42926FE3AC8A}" dt="2023-09-10T20:44:27.829" v="229" actId="1076"/>
          <ac:spMkLst>
            <pc:docMk/>
            <pc:sldMk cId="970363439" sldId="297"/>
            <ac:spMk id="4" creationId="{54C51514-4281-38FA-E677-C0784143919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/>
              <a:t>St Ann Catholic</a:t>
            </a:r>
            <a:r>
              <a:rPr lang="en-US" sz="4000" baseline="0" dirty="0"/>
              <a:t> Church</a:t>
            </a:r>
          </a:p>
          <a:p>
            <a:pPr>
              <a:defRPr/>
            </a:pPr>
            <a:r>
              <a:rPr lang="en-US" sz="4000" dirty="0"/>
              <a:t>No. of Registered Families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'[St Ann Growth Metrics.xlsx]Graphs'!$A$3</c:f>
              <c:strCache>
                <c:ptCount val="1"/>
                <c:pt idx="0">
                  <c:v>No. of Registered Families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'[St Ann Growth Metrics.xlsx]Graphs'!$B$2:$AK$2</c:f>
              <c:strCache>
                <c:ptCount val="3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 Budget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</c:strCache>
            </c:strRef>
          </c:cat>
          <c:val>
            <c:numRef>
              <c:f>'[St Ann Growth Metrics.xlsx]Graphs'!$B$3:$AK$3</c:f>
              <c:numCache>
                <c:formatCode>General</c:formatCode>
                <c:ptCount val="36"/>
                <c:pt idx="0">
                  <c:v>500</c:v>
                </c:pt>
                <c:pt idx="1">
                  <c:v>525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2100</c:v>
                </c:pt>
                <c:pt idx="18">
                  <c:v>2300</c:v>
                </c:pt>
                <c:pt idx="19">
                  <c:v>2600</c:v>
                </c:pt>
                <c:pt idx="20">
                  <c:v>2808</c:v>
                </c:pt>
                <c:pt idx="21">
                  <c:v>2964</c:v>
                </c:pt>
                <c:pt idx="22">
                  <c:v>3594</c:v>
                </c:pt>
                <c:pt idx="23">
                  <c:v>4000</c:v>
                </c:pt>
                <c:pt idx="24">
                  <c:v>4400</c:v>
                </c:pt>
                <c:pt idx="25">
                  <c:v>4752</c:v>
                </c:pt>
                <c:pt idx="26" formatCode="0">
                  <c:v>4989.6000000000004</c:v>
                </c:pt>
                <c:pt idx="27" formatCode="0">
                  <c:v>5239.0800000000008</c:v>
                </c:pt>
                <c:pt idx="28" formatCode="0">
                  <c:v>5501.0340000000015</c:v>
                </c:pt>
                <c:pt idx="29" formatCode="0">
                  <c:v>5776.0857000000015</c:v>
                </c:pt>
                <c:pt idx="30" formatCode="0">
                  <c:v>6064.8899850000016</c:v>
                </c:pt>
                <c:pt idx="31" formatCode="0">
                  <c:v>6368.1344842500021</c:v>
                </c:pt>
                <c:pt idx="32" formatCode="0">
                  <c:v>6686.5412084625023</c:v>
                </c:pt>
                <c:pt idx="33" formatCode="0">
                  <c:v>7020.8682688856279</c:v>
                </c:pt>
                <c:pt idx="34" formatCode="0">
                  <c:v>7371.91168232991</c:v>
                </c:pt>
                <c:pt idx="35" formatCode="0">
                  <c:v>7740.507266446406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E8-4892-BF86-05BA2862E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5377248"/>
        <c:axId val="407573040"/>
      </c:lineChart>
      <c:catAx>
        <c:axId val="126537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573040"/>
        <c:crosses val="autoZero"/>
        <c:auto val="1"/>
        <c:lblAlgn val="ctr"/>
        <c:lblOffset val="100"/>
        <c:noMultiLvlLbl val="0"/>
      </c:catAx>
      <c:valAx>
        <c:axId val="40757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5377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rgbClr val="A7D535">
            <a:lumMod val="5000"/>
            <a:lumOff val="95000"/>
          </a:srgbClr>
        </a:gs>
        <a:gs pos="74000">
          <a:srgbClr val="A7D535">
            <a:lumMod val="45000"/>
            <a:lumOff val="55000"/>
          </a:srgbClr>
        </a:gs>
        <a:gs pos="83000">
          <a:srgbClr val="A7D535">
            <a:lumMod val="45000"/>
            <a:lumOff val="55000"/>
          </a:srgbClr>
        </a:gs>
        <a:gs pos="100000">
          <a:srgbClr val="A7D535">
            <a:lumMod val="30000"/>
            <a:lumOff val="70000"/>
          </a:srgb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Facility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5"/>
          <c:order val="5"/>
          <c:tx>
            <c:v>Weighted Average</c:v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'[June 10 11 2023 Survey Summary of Results^.xlsx]Summary'!$B$8:$B$15</c:f>
              <c:strCache>
                <c:ptCount val="8"/>
                <c:pt idx="0">
                  <c:v>Expand Church and Narthex</c:v>
                </c:pt>
                <c:pt idx="1">
                  <c:v>St Ann Private K-12 School</c:v>
                </c:pt>
                <c:pt idx="2">
                  <c:v>Purchase Land</c:v>
                </c:pt>
                <c:pt idx="3">
                  <c:v>Consolidate Office Space</c:v>
                </c:pt>
                <c:pt idx="4">
                  <c:v>Recreational Space / Playground</c:v>
                </c:pt>
                <c:pt idx="5">
                  <c:v>Day Chapel</c:v>
                </c:pt>
                <c:pt idx="6">
                  <c:v>Larger Learning Center / Social Hall</c:v>
                </c:pt>
                <c:pt idx="7">
                  <c:v>More Parking</c:v>
                </c:pt>
              </c:strCache>
              <c:extLst xmlns:c15="http://schemas.microsoft.com/office/drawing/2012/chart"/>
            </c:strRef>
          </c:cat>
          <c:val>
            <c:numRef>
              <c:f>'[June 10 11 2023 Survey Summary of Results^.xlsx]Summary'!$H$8:$H$15</c:f>
              <c:numCache>
                <c:formatCode>0.0</c:formatCode>
                <c:ptCount val="8"/>
                <c:pt idx="0">
                  <c:v>3.5037500000000001</c:v>
                </c:pt>
                <c:pt idx="1">
                  <c:v>2.835</c:v>
                </c:pt>
                <c:pt idx="2">
                  <c:v>3.1537500000000001</c:v>
                </c:pt>
                <c:pt idx="3">
                  <c:v>2.5950000000000002</c:v>
                </c:pt>
                <c:pt idx="4">
                  <c:v>2.5674999999999999</c:v>
                </c:pt>
                <c:pt idx="5">
                  <c:v>2.9750000000000001</c:v>
                </c:pt>
                <c:pt idx="6">
                  <c:v>2.9762499999999998</c:v>
                </c:pt>
                <c:pt idx="7">
                  <c:v>3.2912499999999998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38F3-4197-9733-6BF8CCB3D8F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31425936"/>
        <c:axId val="4314268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v>Rank 1</c:v>
                </c:tx>
                <c:spPr>
                  <a:solidFill>
                    <a:schemeClr val="accent1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'[June 10 11 2023 Survey Summary of Results^.xlsx]Summary'!$B$8:$B$15</c15:sqref>
                        </c15:formulaRef>
                      </c:ext>
                    </c:extLst>
                    <c:strCache>
                      <c:ptCount val="8"/>
                      <c:pt idx="0">
                        <c:v>Expand Church and Narthex</c:v>
                      </c:pt>
                      <c:pt idx="1">
                        <c:v>St Ann Private K-12 School</c:v>
                      </c:pt>
                      <c:pt idx="2">
                        <c:v>Purchase Land</c:v>
                      </c:pt>
                      <c:pt idx="3">
                        <c:v>Consolidate Office Space</c:v>
                      </c:pt>
                      <c:pt idx="4">
                        <c:v>Recreational Space / Playground</c:v>
                      </c:pt>
                      <c:pt idx="5">
                        <c:v>Day Chapel</c:v>
                      </c:pt>
                      <c:pt idx="6">
                        <c:v>Larger Learning Center / Social Hall</c:v>
                      </c:pt>
                      <c:pt idx="7">
                        <c:v>More Parking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'[June 10 11 2023 Survey Summary of Results^.xlsx]Summary'!$C$8:$C$15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30</c:v>
                      </c:pt>
                      <c:pt idx="1">
                        <c:v>99</c:v>
                      </c:pt>
                      <c:pt idx="2">
                        <c:v>43</c:v>
                      </c:pt>
                      <c:pt idx="3">
                        <c:v>90</c:v>
                      </c:pt>
                      <c:pt idx="4">
                        <c:v>114</c:v>
                      </c:pt>
                      <c:pt idx="5">
                        <c:v>59</c:v>
                      </c:pt>
                      <c:pt idx="6">
                        <c:v>60</c:v>
                      </c:pt>
                      <c:pt idx="7">
                        <c:v>45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38F3-4197-9733-6BF8CCB3D8F6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v>Rank 2</c:v>
                </c:tx>
                <c:spPr>
                  <a:solidFill>
                    <a:schemeClr val="accent2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'[June 10 11 2023 Survey Summary of Results^.xlsx]Summary'!$B$8:$B$15</c15:sqref>
                        </c15:formulaRef>
                      </c:ext>
                    </c:extLst>
                    <c:strCache>
                      <c:ptCount val="8"/>
                      <c:pt idx="0">
                        <c:v>Expand Church and Narthex</c:v>
                      </c:pt>
                      <c:pt idx="1">
                        <c:v>St Ann Private K-12 School</c:v>
                      </c:pt>
                      <c:pt idx="2">
                        <c:v>Purchase Land</c:v>
                      </c:pt>
                      <c:pt idx="3">
                        <c:v>Consolidate Office Space</c:v>
                      </c:pt>
                      <c:pt idx="4">
                        <c:v>Recreational Space / Playground</c:v>
                      </c:pt>
                      <c:pt idx="5">
                        <c:v>Day Chapel</c:v>
                      </c:pt>
                      <c:pt idx="6">
                        <c:v>Larger Learning Center / Social Hall</c:v>
                      </c:pt>
                      <c:pt idx="7">
                        <c:v>More Parking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'[June 10 11 2023 Survey Summary of Results^.xlsx]Summary'!$D$8:$D$15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16</c:v>
                      </c:pt>
                      <c:pt idx="1">
                        <c:v>39</c:v>
                      </c:pt>
                      <c:pt idx="2">
                        <c:v>37</c:v>
                      </c:pt>
                      <c:pt idx="3">
                        <c:v>70</c:v>
                      </c:pt>
                      <c:pt idx="4">
                        <c:v>53</c:v>
                      </c:pt>
                      <c:pt idx="5">
                        <c:v>52</c:v>
                      </c:pt>
                      <c:pt idx="6">
                        <c:v>35</c:v>
                      </c:pt>
                      <c:pt idx="7">
                        <c:v>19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38F3-4197-9733-6BF8CCB3D8F6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v>Rank 3</c:v>
                </c:tx>
                <c:spPr>
                  <a:solidFill>
                    <a:schemeClr val="accent3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'[June 10 11 2023 Survey Summary of Results^.xlsx]Summary'!$B$8:$B$15</c15:sqref>
                        </c15:formulaRef>
                      </c:ext>
                    </c:extLst>
                    <c:strCache>
                      <c:ptCount val="8"/>
                      <c:pt idx="0">
                        <c:v>Expand Church and Narthex</c:v>
                      </c:pt>
                      <c:pt idx="1">
                        <c:v>St Ann Private K-12 School</c:v>
                      </c:pt>
                      <c:pt idx="2">
                        <c:v>Purchase Land</c:v>
                      </c:pt>
                      <c:pt idx="3">
                        <c:v>Consolidate Office Space</c:v>
                      </c:pt>
                      <c:pt idx="4">
                        <c:v>Recreational Space / Playground</c:v>
                      </c:pt>
                      <c:pt idx="5">
                        <c:v>Day Chapel</c:v>
                      </c:pt>
                      <c:pt idx="6">
                        <c:v>Larger Learning Center / Social Hall</c:v>
                      </c:pt>
                      <c:pt idx="7">
                        <c:v>More Parking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'[June 10 11 2023 Survey Summary of Results^.xlsx]Summary'!$E$8:$E$15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58</c:v>
                      </c:pt>
                      <c:pt idx="1">
                        <c:v>86</c:v>
                      </c:pt>
                      <c:pt idx="2">
                        <c:v>110</c:v>
                      </c:pt>
                      <c:pt idx="3">
                        <c:v>122</c:v>
                      </c:pt>
                      <c:pt idx="4">
                        <c:v>107</c:v>
                      </c:pt>
                      <c:pt idx="5">
                        <c:v>105</c:v>
                      </c:pt>
                      <c:pt idx="6">
                        <c:v>96</c:v>
                      </c:pt>
                      <c:pt idx="7">
                        <c:v>87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38F3-4197-9733-6BF8CCB3D8F6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v>Rank 4</c:v>
                </c:tx>
                <c:spPr>
                  <a:solidFill>
                    <a:schemeClr val="accent4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'[June 10 11 2023 Survey Summary of Results^.xlsx]Summary'!$B$8:$B$15</c15:sqref>
                        </c15:formulaRef>
                      </c:ext>
                    </c:extLst>
                    <c:strCache>
                      <c:ptCount val="8"/>
                      <c:pt idx="0">
                        <c:v>Expand Church and Narthex</c:v>
                      </c:pt>
                      <c:pt idx="1">
                        <c:v>St Ann Private K-12 School</c:v>
                      </c:pt>
                      <c:pt idx="2">
                        <c:v>Purchase Land</c:v>
                      </c:pt>
                      <c:pt idx="3">
                        <c:v>Consolidate Office Space</c:v>
                      </c:pt>
                      <c:pt idx="4">
                        <c:v>Recreational Space / Playground</c:v>
                      </c:pt>
                      <c:pt idx="5">
                        <c:v>Day Chapel</c:v>
                      </c:pt>
                      <c:pt idx="6">
                        <c:v>Larger Learning Center / Social Hall</c:v>
                      </c:pt>
                      <c:pt idx="7">
                        <c:v>More Parking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'[June 10 11 2023 Survey Summary of Results^.xlsx]Summary'!$F$8:$F$15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73</c:v>
                      </c:pt>
                      <c:pt idx="1">
                        <c:v>87</c:v>
                      </c:pt>
                      <c:pt idx="2">
                        <c:v>99</c:v>
                      </c:pt>
                      <c:pt idx="3">
                        <c:v>110</c:v>
                      </c:pt>
                      <c:pt idx="4">
                        <c:v>97</c:v>
                      </c:pt>
                      <c:pt idx="5">
                        <c:v>98</c:v>
                      </c:pt>
                      <c:pt idx="6">
                        <c:v>127</c:v>
                      </c:pt>
                      <c:pt idx="7">
                        <c:v>91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8F3-4197-9733-6BF8CCB3D8F6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v>Rank 5</c:v>
                </c:tx>
                <c:spPr>
                  <a:solidFill>
                    <a:schemeClr val="accent5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'[June 10 11 2023 Survey Summary of Results^.xlsx]Summary'!$B$8:$B$15</c15:sqref>
                        </c15:formulaRef>
                      </c:ext>
                    </c:extLst>
                    <c:strCache>
                      <c:ptCount val="8"/>
                      <c:pt idx="0">
                        <c:v>Expand Church and Narthex</c:v>
                      </c:pt>
                      <c:pt idx="1">
                        <c:v>St Ann Private K-12 School</c:v>
                      </c:pt>
                      <c:pt idx="2">
                        <c:v>Purchase Land</c:v>
                      </c:pt>
                      <c:pt idx="3">
                        <c:v>Consolidate Office Space</c:v>
                      </c:pt>
                      <c:pt idx="4">
                        <c:v>Recreational Space / Playground</c:v>
                      </c:pt>
                      <c:pt idx="5">
                        <c:v>Day Chapel</c:v>
                      </c:pt>
                      <c:pt idx="6">
                        <c:v>Larger Learning Center / Social Hall</c:v>
                      </c:pt>
                      <c:pt idx="7">
                        <c:v>More Parking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'[June 10 11 2023 Survey Summary of Results^.xlsx]Summary'!$G$8:$G$15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455</c:v>
                      </c:pt>
                      <c:pt idx="1">
                        <c:v>297</c:v>
                      </c:pt>
                      <c:pt idx="2">
                        <c:v>336</c:v>
                      </c:pt>
                      <c:pt idx="3">
                        <c:v>208</c:v>
                      </c:pt>
                      <c:pt idx="4">
                        <c:v>225</c:v>
                      </c:pt>
                      <c:pt idx="5">
                        <c:v>302</c:v>
                      </c:pt>
                      <c:pt idx="6">
                        <c:v>291</c:v>
                      </c:pt>
                      <c:pt idx="7">
                        <c:v>385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8F3-4197-9733-6BF8CCB3D8F6}"/>
                  </c:ext>
                </c:extLst>
              </c15:ser>
            </c15:filteredBarSeries>
          </c:ext>
        </c:extLst>
      </c:barChart>
      <c:catAx>
        <c:axId val="43142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426896"/>
        <c:crosses val="autoZero"/>
        <c:auto val="1"/>
        <c:lblAlgn val="ctr"/>
        <c:lblOffset val="100"/>
        <c:noMultiLvlLbl val="0"/>
      </c:catAx>
      <c:valAx>
        <c:axId val="43142689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43142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Response by Mass / Online Form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Summary!$AH$7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Summary!$AG$8:$AG$16</c:f>
              <c:strCache>
                <c:ptCount val="9"/>
                <c:pt idx="0">
                  <c:v>430pm Sat</c:v>
                </c:pt>
                <c:pt idx="1">
                  <c:v>7pm Sat</c:v>
                </c:pt>
                <c:pt idx="2">
                  <c:v>7am Sun</c:v>
                </c:pt>
                <c:pt idx="3">
                  <c:v>8am Sun</c:v>
                </c:pt>
                <c:pt idx="4">
                  <c:v>9:30am Sun</c:v>
                </c:pt>
                <c:pt idx="5">
                  <c:v>11am Sun</c:v>
                </c:pt>
                <c:pt idx="6">
                  <c:v>1230 Sun</c:v>
                </c:pt>
                <c:pt idx="7">
                  <c:v>7pm Sun</c:v>
                </c:pt>
                <c:pt idx="8">
                  <c:v>Google Online Form</c:v>
                </c:pt>
              </c:strCache>
            </c:strRef>
          </c:cat>
          <c:val>
            <c:numRef>
              <c:f>Summary!$AH$8:$AH$16</c:f>
              <c:numCache>
                <c:formatCode>General</c:formatCode>
                <c:ptCount val="9"/>
                <c:pt idx="0">
                  <c:v>63</c:v>
                </c:pt>
                <c:pt idx="1">
                  <c:v>58</c:v>
                </c:pt>
                <c:pt idx="2">
                  <c:v>38</c:v>
                </c:pt>
                <c:pt idx="3">
                  <c:v>83</c:v>
                </c:pt>
                <c:pt idx="4">
                  <c:v>127</c:v>
                </c:pt>
                <c:pt idx="5">
                  <c:v>109</c:v>
                </c:pt>
                <c:pt idx="6">
                  <c:v>190</c:v>
                </c:pt>
                <c:pt idx="7">
                  <c:v>41</c:v>
                </c:pt>
                <c:pt idx="8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C7-430B-AC76-90048B1A16E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35611712"/>
        <c:axId val="435612192"/>
      </c:barChart>
      <c:catAx>
        <c:axId val="43561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612192"/>
        <c:crosses val="autoZero"/>
        <c:auto val="1"/>
        <c:lblAlgn val="ctr"/>
        <c:lblOffset val="100"/>
        <c:noMultiLvlLbl val="0"/>
      </c:catAx>
      <c:valAx>
        <c:axId val="43561219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3561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Age Demographics of Responses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Summary!$W$6:$AD$7</c:f>
              <c:multiLvlStrCache>
                <c:ptCount val="8"/>
                <c:lvl>
                  <c:pt idx="0">
                    <c:v>Under 18</c:v>
                  </c:pt>
                  <c:pt idx="1">
                    <c:v>18-24</c:v>
                  </c:pt>
                  <c:pt idx="2">
                    <c:v>25-34</c:v>
                  </c:pt>
                  <c:pt idx="3">
                    <c:v>35-44</c:v>
                  </c:pt>
                  <c:pt idx="4">
                    <c:v>45-54</c:v>
                  </c:pt>
                  <c:pt idx="5">
                    <c:v>55-64</c:v>
                  </c:pt>
                  <c:pt idx="6">
                    <c:v>65-74</c:v>
                  </c:pt>
                  <c:pt idx="7">
                    <c:v>75+</c:v>
                  </c:pt>
                </c:lvl>
                <c:lvl>
                  <c:pt idx="0">
                    <c:v>Age Range</c:v>
                  </c:pt>
                </c:lvl>
              </c:multiLvlStrCache>
            </c:multiLvlStrRef>
          </c:cat>
          <c:val>
            <c:numRef>
              <c:f>Summary!$W$8:$AD$8</c:f>
              <c:numCache>
                <c:formatCode>General</c:formatCode>
                <c:ptCount val="8"/>
                <c:pt idx="0">
                  <c:v>35</c:v>
                </c:pt>
                <c:pt idx="1">
                  <c:v>58</c:v>
                </c:pt>
                <c:pt idx="2">
                  <c:v>66</c:v>
                </c:pt>
                <c:pt idx="3">
                  <c:v>123</c:v>
                </c:pt>
                <c:pt idx="4">
                  <c:v>131</c:v>
                </c:pt>
                <c:pt idx="5">
                  <c:v>78</c:v>
                </c:pt>
                <c:pt idx="6">
                  <c:v>79</c:v>
                </c:pt>
                <c:pt idx="7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D5-4236-B6BD-8A79279964D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05136272"/>
        <c:axId val="30513723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spPr>
                  <a:solidFill>
                    <a:schemeClr val="accent2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Summary!$W$6:$AD$7</c15:sqref>
                        </c15:formulaRef>
                      </c:ext>
                    </c:extLst>
                    <c:multiLvlStrCache>
                      <c:ptCount val="8"/>
                      <c:lvl>
                        <c:pt idx="0">
                          <c:v>Under 18</c:v>
                        </c:pt>
                        <c:pt idx="1">
                          <c:v>18-24</c:v>
                        </c:pt>
                        <c:pt idx="2">
                          <c:v>25-34</c:v>
                        </c:pt>
                        <c:pt idx="3">
                          <c:v>35-44</c:v>
                        </c:pt>
                        <c:pt idx="4">
                          <c:v>45-54</c:v>
                        </c:pt>
                        <c:pt idx="5">
                          <c:v>55-64</c:v>
                        </c:pt>
                        <c:pt idx="6">
                          <c:v>65-74</c:v>
                        </c:pt>
                        <c:pt idx="7">
                          <c:v>75+</c:v>
                        </c:pt>
                      </c:lvl>
                      <c:lvl>
                        <c:pt idx="0">
                          <c:v>Age Range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Summary!$W$9:$AD$9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4AD5-4236-B6BD-8A79279964D4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Summary!$W$6:$AD$7</c15:sqref>
                        </c15:formulaRef>
                      </c:ext>
                    </c:extLst>
                    <c:multiLvlStrCache>
                      <c:ptCount val="8"/>
                      <c:lvl>
                        <c:pt idx="0">
                          <c:v>Under 18</c:v>
                        </c:pt>
                        <c:pt idx="1">
                          <c:v>18-24</c:v>
                        </c:pt>
                        <c:pt idx="2">
                          <c:v>25-34</c:v>
                        </c:pt>
                        <c:pt idx="3">
                          <c:v>35-44</c:v>
                        </c:pt>
                        <c:pt idx="4">
                          <c:v>45-54</c:v>
                        </c:pt>
                        <c:pt idx="5">
                          <c:v>55-64</c:v>
                        </c:pt>
                        <c:pt idx="6">
                          <c:v>65-74</c:v>
                        </c:pt>
                        <c:pt idx="7">
                          <c:v>75+</c:v>
                        </c:pt>
                      </c:lvl>
                      <c:lvl>
                        <c:pt idx="0">
                          <c:v>Age Range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Summary!$W$10:$AD$10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4AD5-4236-B6BD-8A79279964D4}"/>
                  </c:ext>
                </c:extLst>
              </c15:ser>
            </c15:filteredBarSeries>
            <c15:filteredBarSeries>
              <c15:ser>
                <c:idx val="3"/>
                <c:order val="3"/>
                <c:spPr>
                  <a:solidFill>
                    <a:schemeClr val="accent4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Summary!$W$6:$AD$7</c15:sqref>
                        </c15:formulaRef>
                      </c:ext>
                    </c:extLst>
                    <c:multiLvlStrCache>
                      <c:ptCount val="8"/>
                      <c:lvl>
                        <c:pt idx="0">
                          <c:v>Under 18</c:v>
                        </c:pt>
                        <c:pt idx="1">
                          <c:v>18-24</c:v>
                        </c:pt>
                        <c:pt idx="2">
                          <c:v>25-34</c:v>
                        </c:pt>
                        <c:pt idx="3">
                          <c:v>35-44</c:v>
                        </c:pt>
                        <c:pt idx="4">
                          <c:v>45-54</c:v>
                        </c:pt>
                        <c:pt idx="5">
                          <c:v>55-64</c:v>
                        </c:pt>
                        <c:pt idx="6">
                          <c:v>65-74</c:v>
                        </c:pt>
                        <c:pt idx="7">
                          <c:v>75+</c:v>
                        </c:pt>
                      </c:lvl>
                      <c:lvl>
                        <c:pt idx="0">
                          <c:v>Age Range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Summary!$W$11:$AD$11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4AD5-4236-B6BD-8A79279964D4}"/>
                  </c:ext>
                </c:extLst>
              </c15:ser>
            </c15:filteredBarSeries>
            <c15:filteredBarSeries>
              <c15:ser>
                <c:idx val="4"/>
                <c:order val="4"/>
                <c:spPr>
                  <a:solidFill>
                    <a:schemeClr val="accent5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Summary!$W$6:$AD$7</c15:sqref>
                        </c15:formulaRef>
                      </c:ext>
                    </c:extLst>
                    <c:multiLvlStrCache>
                      <c:ptCount val="8"/>
                      <c:lvl>
                        <c:pt idx="0">
                          <c:v>Under 18</c:v>
                        </c:pt>
                        <c:pt idx="1">
                          <c:v>18-24</c:v>
                        </c:pt>
                        <c:pt idx="2">
                          <c:v>25-34</c:v>
                        </c:pt>
                        <c:pt idx="3">
                          <c:v>35-44</c:v>
                        </c:pt>
                        <c:pt idx="4">
                          <c:v>45-54</c:v>
                        </c:pt>
                        <c:pt idx="5">
                          <c:v>55-64</c:v>
                        </c:pt>
                        <c:pt idx="6">
                          <c:v>65-74</c:v>
                        </c:pt>
                        <c:pt idx="7">
                          <c:v>75+</c:v>
                        </c:pt>
                      </c:lvl>
                      <c:lvl>
                        <c:pt idx="0">
                          <c:v>Age Range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Summary!$W$12:$AD$12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AD5-4236-B6BD-8A79279964D4}"/>
                  </c:ext>
                </c:extLst>
              </c15:ser>
            </c15:filteredBarSeries>
            <c15:filteredBarSeries>
              <c15:ser>
                <c:idx val="5"/>
                <c:order val="5"/>
                <c:spPr>
                  <a:solidFill>
                    <a:schemeClr val="accent6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Summary!$W$6:$AD$7</c15:sqref>
                        </c15:formulaRef>
                      </c:ext>
                    </c:extLst>
                    <c:multiLvlStrCache>
                      <c:ptCount val="8"/>
                      <c:lvl>
                        <c:pt idx="0">
                          <c:v>Under 18</c:v>
                        </c:pt>
                        <c:pt idx="1">
                          <c:v>18-24</c:v>
                        </c:pt>
                        <c:pt idx="2">
                          <c:v>25-34</c:v>
                        </c:pt>
                        <c:pt idx="3">
                          <c:v>35-44</c:v>
                        </c:pt>
                        <c:pt idx="4">
                          <c:v>45-54</c:v>
                        </c:pt>
                        <c:pt idx="5">
                          <c:v>55-64</c:v>
                        </c:pt>
                        <c:pt idx="6">
                          <c:v>65-74</c:v>
                        </c:pt>
                        <c:pt idx="7">
                          <c:v>75+</c:v>
                        </c:pt>
                      </c:lvl>
                      <c:lvl>
                        <c:pt idx="0">
                          <c:v>Age Range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Summary!$W$13:$AD$13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AD5-4236-B6BD-8A79279964D4}"/>
                  </c:ext>
                </c:extLst>
              </c15:ser>
            </c15:filteredBarSeries>
            <c15:filteredBarSeries>
              <c15:ser>
                <c:idx val="6"/>
                <c:order val="6"/>
                <c:spPr>
                  <a:solidFill>
                    <a:schemeClr val="accent1">
                      <a:lumMod val="60000"/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Summary!$W$6:$AD$7</c15:sqref>
                        </c15:formulaRef>
                      </c:ext>
                    </c:extLst>
                    <c:multiLvlStrCache>
                      <c:ptCount val="8"/>
                      <c:lvl>
                        <c:pt idx="0">
                          <c:v>Under 18</c:v>
                        </c:pt>
                        <c:pt idx="1">
                          <c:v>18-24</c:v>
                        </c:pt>
                        <c:pt idx="2">
                          <c:v>25-34</c:v>
                        </c:pt>
                        <c:pt idx="3">
                          <c:v>35-44</c:v>
                        </c:pt>
                        <c:pt idx="4">
                          <c:v>45-54</c:v>
                        </c:pt>
                        <c:pt idx="5">
                          <c:v>55-64</c:v>
                        </c:pt>
                        <c:pt idx="6">
                          <c:v>65-74</c:v>
                        </c:pt>
                        <c:pt idx="7">
                          <c:v>75+</c:v>
                        </c:pt>
                      </c:lvl>
                      <c:lvl>
                        <c:pt idx="0">
                          <c:v>Age Range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Summary!$W$14:$AD$14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AD5-4236-B6BD-8A79279964D4}"/>
                  </c:ext>
                </c:extLst>
              </c15:ser>
            </c15:filteredBarSeries>
            <c15:filteredBarSeries>
              <c15:ser>
                <c:idx val="7"/>
                <c:order val="7"/>
                <c:spPr>
                  <a:solidFill>
                    <a:schemeClr val="accent2">
                      <a:lumMod val="60000"/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Summary!$W$6:$AD$7</c15:sqref>
                        </c15:formulaRef>
                      </c:ext>
                    </c:extLst>
                    <c:multiLvlStrCache>
                      <c:ptCount val="8"/>
                      <c:lvl>
                        <c:pt idx="0">
                          <c:v>Under 18</c:v>
                        </c:pt>
                        <c:pt idx="1">
                          <c:v>18-24</c:v>
                        </c:pt>
                        <c:pt idx="2">
                          <c:v>25-34</c:v>
                        </c:pt>
                        <c:pt idx="3">
                          <c:v>35-44</c:v>
                        </c:pt>
                        <c:pt idx="4">
                          <c:v>45-54</c:v>
                        </c:pt>
                        <c:pt idx="5">
                          <c:v>55-64</c:v>
                        </c:pt>
                        <c:pt idx="6">
                          <c:v>65-74</c:v>
                        </c:pt>
                        <c:pt idx="7">
                          <c:v>75+</c:v>
                        </c:pt>
                      </c:lvl>
                      <c:lvl>
                        <c:pt idx="0">
                          <c:v>Age Range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Summary!$W$15:$AD$15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AD5-4236-B6BD-8A79279964D4}"/>
                  </c:ext>
                </c:extLst>
              </c15:ser>
            </c15:filteredBarSeries>
          </c:ext>
        </c:extLst>
      </c:barChart>
      <c:catAx>
        <c:axId val="30513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137232"/>
        <c:crosses val="autoZero"/>
        <c:auto val="1"/>
        <c:lblAlgn val="ctr"/>
        <c:lblOffset val="100"/>
        <c:noMultiLvlLbl val="0"/>
      </c:catAx>
      <c:valAx>
        <c:axId val="3051372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513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Willingness to Support Financially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E46-45CC-A87A-B7C6C3AB3CDA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E46-45CC-A87A-B7C6C3AB3CDA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E46-45CC-A87A-B7C6C3AB3CD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Summary!$J$7:$L$7</c:f>
              <c:strCache>
                <c:ptCount val="3"/>
                <c:pt idx="0">
                  <c:v>Not Likely</c:v>
                </c:pt>
                <c:pt idx="1">
                  <c:v>Likely</c:v>
                </c:pt>
                <c:pt idx="2">
                  <c:v>Very Likely</c:v>
                </c:pt>
              </c:strCache>
              <c:extLst/>
            </c:strRef>
          </c:cat>
          <c:val>
            <c:numRef>
              <c:f>Summary!$J$8:$L$8</c:f>
              <c:numCache>
                <c:formatCode>General</c:formatCode>
                <c:ptCount val="3"/>
                <c:pt idx="0">
                  <c:v>69</c:v>
                </c:pt>
                <c:pt idx="1">
                  <c:v>386</c:v>
                </c:pt>
                <c:pt idx="2">
                  <c:v>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46-45CC-A87A-B7C6C3AB3CD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dPt>
                  <c:idx val="0"/>
                  <c:bubble3D val="0"/>
                  <c:spPr>
                    <a:solidFill>
                      <a:schemeClr val="accent5">
                        <a:shade val="65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08-7E46-45CC-A87A-B7C6C3AB3CDA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0A-7E46-45CC-A87A-B7C6C3AB3CDA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tint val="65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0C-7E46-45CC-A87A-B7C6C3AB3CDA}"/>
                    </c:ext>
                  </c:extLst>
                </c:dPt>
                <c:dLbls>
                  <c:spPr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dk1">
                            <a:lumMod val="50000"/>
                            <a:lumOff val="50000"/>
                          </a:schemeClr>
                        </a:solidFill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Summary!$J$7:$L$7</c15:sqref>
                        </c15:formulaRef>
                      </c:ext>
                    </c:extLst>
                    <c:strCache>
                      <c:ptCount val="3"/>
                      <c:pt idx="0">
                        <c:v>Not Likely</c:v>
                      </c:pt>
                      <c:pt idx="1">
                        <c:v>Likely</c:v>
                      </c:pt>
                      <c:pt idx="2">
                        <c:v>Very Likely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Summary!$J$9:$L$9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D-7E46-45CC-A87A-B7C6C3AB3CDA}"/>
                  </c:ext>
                </c:extLst>
              </c15:ser>
            </c15:filteredPieSeries>
            <c15:filteredPieSeries>
              <c15:ser>
                <c:idx val="2"/>
                <c:order val="2"/>
                <c:dPt>
                  <c:idx val="0"/>
                  <c:bubble3D val="0"/>
                  <c:spPr>
                    <a:solidFill>
                      <a:schemeClr val="accent5">
                        <a:shade val="65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F-7E46-45CC-A87A-B7C6C3AB3CDA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1-7E46-45CC-A87A-B7C6C3AB3CDA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tint val="65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3-7E46-45CC-A87A-B7C6C3AB3CDA}"/>
                    </c:ext>
                  </c:extLst>
                </c:dPt>
                <c:dLbls>
                  <c:spPr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dk1">
                            <a:lumMod val="50000"/>
                            <a:lumOff val="50000"/>
                          </a:schemeClr>
                        </a:solidFill>
                      </a:ln>
                      <a:effectLst/>
                    </c:spPr>
                  </c:leaderLines>
                  <c:extLst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Summary!$J$7:$L$7</c15:sqref>
                        </c15:formulaRef>
                      </c:ext>
                    </c:extLst>
                    <c:strCache>
                      <c:ptCount val="3"/>
                      <c:pt idx="0">
                        <c:v>Not Likely</c:v>
                      </c:pt>
                      <c:pt idx="1">
                        <c:v>Likely</c:v>
                      </c:pt>
                      <c:pt idx="2">
                        <c:v>Very Likely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Summary!$J$10:$L$10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7E46-45CC-A87A-B7C6C3AB3CDA}"/>
                  </c:ext>
                </c:extLst>
              </c15:ser>
            </c15:filteredPieSeries>
            <c15:filteredPieSeries>
              <c15:ser>
                <c:idx val="3"/>
                <c:order val="3"/>
                <c:dPt>
                  <c:idx val="0"/>
                  <c:bubble3D val="0"/>
                  <c:spPr>
                    <a:solidFill>
                      <a:schemeClr val="accent5">
                        <a:shade val="65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6-7E46-45CC-A87A-B7C6C3AB3CDA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8-7E46-45CC-A87A-B7C6C3AB3CDA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tint val="65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A-7E46-45CC-A87A-B7C6C3AB3CDA}"/>
                    </c:ext>
                  </c:extLst>
                </c:dPt>
                <c:dLbls>
                  <c:spPr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dk1">
                            <a:lumMod val="50000"/>
                            <a:lumOff val="50000"/>
                          </a:schemeClr>
                        </a:solidFill>
                      </a:ln>
                      <a:effectLst/>
                    </c:spPr>
                  </c:leaderLines>
                  <c:extLst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Summary!$J$7:$L$7</c15:sqref>
                        </c15:formulaRef>
                      </c:ext>
                    </c:extLst>
                    <c:strCache>
                      <c:ptCount val="3"/>
                      <c:pt idx="0">
                        <c:v>Not Likely</c:v>
                      </c:pt>
                      <c:pt idx="1">
                        <c:v>Likely</c:v>
                      </c:pt>
                      <c:pt idx="2">
                        <c:v>Very Likely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Summary!$J$11:$L$11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7E46-45CC-A87A-B7C6C3AB3CDA}"/>
                  </c:ext>
                </c:extLst>
              </c15:ser>
            </c15:filteredPieSeries>
            <c15:filteredPieSeries>
              <c15:ser>
                <c:idx val="4"/>
                <c:order val="4"/>
                <c:dPt>
                  <c:idx val="0"/>
                  <c:bubble3D val="0"/>
                  <c:spPr>
                    <a:solidFill>
                      <a:schemeClr val="accent5">
                        <a:shade val="65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D-7E46-45CC-A87A-B7C6C3AB3CDA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F-7E46-45CC-A87A-B7C6C3AB3CDA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tint val="65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1-7E46-45CC-A87A-B7C6C3AB3CDA}"/>
                    </c:ext>
                  </c:extLst>
                </c:dPt>
                <c:dLbls>
                  <c:spPr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dk1">
                            <a:lumMod val="50000"/>
                            <a:lumOff val="50000"/>
                          </a:schemeClr>
                        </a:solidFill>
                      </a:ln>
                      <a:effectLst/>
                    </c:spPr>
                  </c:leaderLines>
                  <c:extLst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Summary!$J$7:$L$7</c15:sqref>
                        </c15:formulaRef>
                      </c:ext>
                    </c:extLst>
                    <c:strCache>
                      <c:ptCount val="3"/>
                      <c:pt idx="0">
                        <c:v>Not Likely</c:v>
                      </c:pt>
                      <c:pt idx="1">
                        <c:v>Likely</c:v>
                      </c:pt>
                      <c:pt idx="2">
                        <c:v>Very Likely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Summary!$J$12:$L$12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7E46-45CC-A87A-B7C6C3AB3CDA}"/>
                  </c:ext>
                </c:extLst>
              </c15:ser>
            </c15:filteredPieSeries>
            <c15:filteredPieSeries>
              <c15:ser>
                <c:idx val="5"/>
                <c:order val="5"/>
                <c:dPt>
                  <c:idx val="0"/>
                  <c:bubble3D val="0"/>
                  <c:spPr>
                    <a:solidFill>
                      <a:schemeClr val="accent5">
                        <a:shade val="65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4-7E46-45CC-A87A-B7C6C3AB3CDA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6-7E46-45CC-A87A-B7C6C3AB3CDA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tint val="65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8-7E46-45CC-A87A-B7C6C3AB3CDA}"/>
                    </c:ext>
                  </c:extLst>
                </c:dPt>
                <c:dLbls>
                  <c:spPr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dk1">
                            <a:lumMod val="50000"/>
                            <a:lumOff val="50000"/>
                          </a:schemeClr>
                        </a:solidFill>
                      </a:ln>
                      <a:effectLst/>
                    </c:spPr>
                  </c:leaderLines>
                  <c:extLst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Summary!$J$7:$L$7</c15:sqref>
                        </c15:formulaRef>
                      </c:ext>
                    </c:extLst>
                    <c:strCache>
                      <c:ptCount val="3"/>
                      <c:pt idx="0">
                        <c:v>Not Likely</c:v>
                      </c:pt>
                      <c:pt idx="1">
                        <c:v>Likely</c:v>
                      </c:pt>
                      <c:pt idx="2">
                        <c:v>Very Likely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Summary!$J$13:$L$13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7E46-45CC-A87A-B7C6C3AB3CDA}"/>
                  </c:ext>
                </c:extLst>
              </c15:ser>
            </c15:filteredPieSeries>
            <c15:filteredPieSeries>
              <c15:ser>
                <c:idx val="6"/>
                <c:order val="6"/>
                <c:dPt>
                  <c:idx val="0"/>
                  <c:bubble3D val="0"/>
                  <c:spPr>
                    <a:solidFill>
                      <a:schemeClr val="accent5">
                        <a:shade val="65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B-7E46-45CC-A87A-B7C6C3AB3CDA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D-7E46-45CC-A87A-B7C6C3AB3CDA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tint val="65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F-7E46-45CC-A87A-B7C6C3AB3CDA}"/>
                    </c:ext>
                  </c:extLst>
                </c:dPt>
                <c:dLbls>
                  <c:spPr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dk1">
                            <a:lumMod val="50000"/>
                            <a:lumOff val="50000"/>
                          </a:schemeClr>
                        </a:solidFill>
                      </a:ln>
                      <a:effectLst/>
                    </c:spPr>
                  </c:leaderLines>
                  <c:extLst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Summary!$J$7:$L$7</c15:sqref>
                        </c15:formulaRef>
                      </c:ext>
                    </c:extLst>
                    <c:strCache>
                      <c:ptCount val="3"/>
                      <c:pt idx="0">
                        <c:v>Not Likely</c:v>
                      </c:pt>
                      <c:pt idx="1">
                        <c:v>Likely</c:v>
                      </c:pt>
                      <c:pt idx="2">
                        <c:v>Very Likely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Summary!$J$14:$L$14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7E46-45CC-A87A-B7C6C3AB3CDA}"/>
                  </c:ext>
                </c:extLst>
              </c15:ser>
            </c15:filteredPieSeries>
            <c15:filteredPieSeries>
              <c15:ser>
                <c:idx val="7"/>
                <c:order val="7"/>
                <c:dPt>
                  <c:idx val="0"/>
                  <c:bubble3D val="0"/>
                  <c:spPr>
                    <a:solidFill>
                      <a:schemeClr val="accent5">
                        <a:shade val="65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2-7E46-45CC-A87A-B7C6C3AB3CDA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4-7E46-45CC-A87A-B7C6C3AB3CDA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5">
                        <a:tint val="65000"/>
                      </a:schemeClr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6-7E46-45CC-A87A-B7C6C3AB3CDA}"/>
                    </c:ext>
                  </c:extLst>
                </c:dPt>
                <c:dLbls>
                  <c:spPr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dk1">
                            <a:lumMod val="50000"/>
                            <a:lumOff val="50000"/>
                          </a:schemeClr>
                        </a:solidFill>
                      </a:ln>
                      <a:effectLst/>
                    </c:spPr>
                  </c:leaderLines>
                  <c:extLst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Summary!$J$7:$L$7</c15:sqref>
                        </c15:formulaRef>
                      </c:ext>
                    </c:extLst>
                    <c:strCache>
                      <c:ptCount val="3"/>
                      <c:pt idx="0">
                        <c:v>Not Likely</c:v>
                      </c:pt>
                      <c:pt idx="1">
                        <c:v>Likely</c:v>
                      </c:pt>
                      <c:pt idx="2">
                        <c:v>Very Likely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Summary!$J$15:$L$15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7-7E46-45CC-A87A-B7C6C3AB3CDA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0.71751</cdr:x>
      <cdr:y>0.75551</cdr:y>
    </cdr:from>
    <cdr:to>
      <cdr:x>0.95759</cdr:x>
      <cdr:y>0.89696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9F05AF8-FC27-3A86-906D-D2FEC0B253D6}"/>
            </a:ext>
          </a:extLst>
        </cdr:cNvPr>
        <cdr:cNvSpPr txBox="1"/>
      </cdr:nvSpPr>
      <cdr:spPr>
        <a:xfrm xmlns:a="http://schemas.openxmlformats.org/drawingml/2006/main">
          <a:off x="4902196" y="3977583"/>
          <a:ext cx="1640264" cy="7447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/>
            <a:t>Approx 800 Responses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2T13:08:20.23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2T13:08:20.58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0,'5'0,"0"0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2T13:08:21.39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22,'0'-4,"5"-2,5 0,2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2T13:08:22.43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186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29459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0428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92565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9812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393382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48014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681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FEF9-69D0-4F8C-A336-59491FBEDC47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3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694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8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10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58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2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96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09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5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7004436-CA73-4D53-89B4-2A5C7347BF2F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88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customXml" Target="../ink/ink1.xml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13BE87B-D7FD-4BF3-A7BC-511F52252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5A481B-C639-4892-B0EF-4D8373A9B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63973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2BD58B-6284-459E-9FF4-A97F3A569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438656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589C21-CEDE-4D90-AC85-6E43B68D1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3449715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4121EC-0ADD-45C0-85F0-D49F67A3E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22F012F-0680-4AEC-9884-BA712ED2B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A5CEDFE-9EC8-436B-AE10-F85A84778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9C70031-55D8-483B-8452-A6B809D0A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24F1E16-B0BE-4400-9A10-95BB1D52C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38B6B4-D910-4A8B-B1F9-C02B6B059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6738" y="685798"/>
            <a:ext cx="6159273" cy="4495801"/>
          </a:xfrm>
        </p:spPr>
        <p:txBody>
          <a:bodyPr anchor="ctr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St Ann Catholic Church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3600" dirty="0">
                <a:solidFill>
                  <a:srgbClr val="FFFFFF"/>
                </a:solidFill>
              </a:rPr>
              <a:t>(Johnston county)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2BD7A-1729-42F1-B089-94999708D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6271" y="685798"/>
            <a:ext cx="2502578" cy="4495801"/>
          </a:xfrm>
        </p:spPr>
        <p:txBody>
          <a:bodyPr anchor="ctr">
            <a:normAutofit/>
          </a:bodyPr>
          <a:lstStyle/>
          <a:p>
            <a:pPr algn="r"/>
            <a:r>
              <a:rPr lang="en-US" sz="3600" dirty="0">
                <a:solidFill>
                  <a:srgbClr val="FFFFFF"/>
                </a:solidFill>
              </a:rPr>
              <a:t>2023 Facilities Planning </a:t>
            </a:r>
          </a:p>
        </p:txBody>
      </p:sp>
    </p:spTree>
    <p:extLst>
      <p:ext uri="{BB962C8B-B14F-4D97-AF65-F5344CB8AC3E}">
        <p14:creationId xmlns:p14="http://schemas.microsoft.com/office/powerpoint/2010/main" val="136669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78A111-7694-4257-8A28-460DDF53D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0"/>
            <a:ext cx="12192000" cy="6904431"/>
          </a:xfrm>
          <a:solidFill>
            <a:schemeClr val="accent4">
              <a:lumMod val="75000"/>
              <a:alpha val="65000"/>
            </a:schemeClr>
          </a:solidFill>
          <a:ln>
            <a:solidFill>
              <a:schemeClr val="accent4">
                <a:lumMod val="75000"/>
                <a:alpha val="6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4D7A1D-985A-4B25-BA33-8379320298A4}"/>
              </a:ext>
            </a:extLst>
          </p:cNvPr>
          <p:cNvSpPr txBox="1"/>
          <p:nvPr/>
        </p:nvSpPr>
        <p:spPr>
          <a:xfrm>
            <a:off x="8722657" y="1057835"/>
            <a:ext cx="2985249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Adjacent Land Parcel Possibilities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A41D64D-7BDA-5939-29ED-1A907A16CFDE}"/>
              </a:ext>
            </a:extLst>
          </p:cNvPr>
          <p:cNvSpPr/>
          <p:nvPr/>
        </p:nvSpPr>
        <p:spPr>
          <a:xfrm>
            <a:off x="923924" y="5233049"/>
            <a:ext cx="2745581" cy="860612"/>
          </a:xfrm>
          <a:custGeom>
            <a:avLst/>
            <a:gdLst>
              <a:gd name="connsiteX0" fmla="*/ 0 w 2411505"/>
              <a:gd name="connsiteY0" fmla="*/ 0 h 672353"/>
              <a:gd name="connsiteX1" fmla="*/ 0 w 2411505"/>
              <a:gd name="connsiteY1" fmla="*/ 0 h 672353"/>
              <a:gd name="connsiteX2" fmla="*/ 152400 w 2411505"/>
              <a:gd name="connsiteY2" fmla="*/ 0 h 672353"/>
              <a:gd name="connsiteX3" fmla="*/ 2241176 w 2411505"/>
              <a:gd name="connsiteY3" fmla="*/ 44824 h 672353"/>
              <a:gd name="connsiteX4" fmla="*/ 2321858 w 2411505"/>
              <a:gd name="connsiteY4" fmla="*/ 134471 h 672353"/>
              <a:gd name="connsiteX5" fmla="*/ 2411505 w 2411505"/>
              <a:gd name="connsiteY5" fmla="*/ 672353 h 672353"/>
              <a:gd name="connsiteX6" fmla="*/ 0 w 2411505"/>
              <a:gd name="connsiteY6" fmla="*/ 528918 h 672353"/>
              <a:gd name="connsiteX7" fmla="*/ 0 w 2411505"/>
              <a:gd name="connsiteY7" fmla="*/ 0 h 67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1505" h="672353">
                <a:moveTo>
                  <a:pt x="0" y="0"/>
                </a:moveTo>
                <a:lnTo>
                  <a:pt x="0" y="0"/>
                </a:lnTo>
                <a:lnTo>
                  <a:pt x="152400" y="0"/>
                </a:lnTo>
                <a:lnTo>
                  <a:pt x="2241176" y="44824"/>
                </a:lnTo>
                <a:cubicBezTo>
                  <a:pt x="2303215" y="117203"/>
                  <a:pt x="2275483" y="88096"/>
                  <a:pt x="2321858" y="134471"/>
                </a:cubicBezTo>
                <a:lnTo>
                  <a:pt x="2411505" y="672353"/>
                </a:lnTo>
                <a:lnTo>
                  <a:pt x="0" y="5289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  <a:alpha val="49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4147B79-25FC-8183-FDDB-31BF70A802AA}"/>
              </a:ext>
            </a:extLst>
          </p:cNvPr>
          <p:cNvSpPr/>
          <p:nvPr/>
        </p:nvSpPr>
        <p:spPr>
          <a:xfrm>
            <a:off x="0" y="5997389"/>
            <a:ext cx="8444753" cy="860611"/>
          </a:xfrm>
          <a:custGeom>
            <a:avLst/>
            <a:gdLst>
              <a:gd name="connsiteX0" fmla="*/ 0 w 8444753"/>
              <a:gd name="connsiteY0" fmla="*/ 0 h 860611"/>
              <a:gd name="connsiteX1" fmla="*/ 0 w 8444753"/>
              <a:gd name="connsiteY1" fmla="*/ 0 h 860611"/>
              <a:gd name="connsiteX2" fmla="*/ 8238564 w 8444753"/>
              <a:gd name="connsiteY2" fmla="*/ 62753 h 860611"/>
              <a:gd name="connsiteX3" fmla="*/ 8444753 w 8444753"/>
              <a:gd name="connsiteY3" fmla="*/ 806823 h 860611"/>
              <a:gd name="connsiteX4" fmla="*/ 8310282 w 8444753"/>
              <a:gd name="connsiteY4" fmla="*/ 806823 h 860611"/>
              <a:gd name="connsiteX5" fmla="*/ 26894 w 8444753"/>
              <a:gd name="connsiteY5" fmla="*/ 860611 h 860611"/>
              <a:gd name="connsiteX6" fmla="*/ 8964 w 8444753"/>
              <a:gd name="connsiteY6" fmla="*/ 71717 h 86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44753" h="860611">
                <a:moveTo>
                  <a:pt x="0" y="0"/>
                </a:moveTo>
                <a:lnTo>
                  <a:pt x="0" y="0"/>
                </a:lnTo>
                <a:lnTo>
                  <a:pt x="8238564" y="62753"/>
                </a:lnTo>
                <a:lnTo>
                  <a:pt x="8444753" y="806823"/>
                </a:lnTo>
                <a:lnTo>
                  <a:pt x="8310282" y="806823"/>
                </a:lnTo>
                <a:lnTo>
                  <a:pt x="26894" y="860611"/>
                </a:lnTo>
                <a:lnTo>
                  <a:pt x="8964" y="71717"/>
                </a:lnTo>
              </a:path>
            </a:pathLst>
          </a:custGeom>
          <a:solidFill>
            <a:schemeClr val="accent4">
              <a:lumMod val="75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BA6B31-640B-22A5-EE30-08A499463A7D}"/>
              </a:ext>
            </a:extLst>
          </p:cNvPr>
          <p:cNvSpPr txBox="1"/>
          <p:nvPr/>
        </p:nvSpPr>
        <p:spPr>
          <a:xfrm>
            <a:off x="1380565" y="5351039"/>
            <a:ext cx="1290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 Acres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8874C-987B-80DD-8593-4BBA1BA75117}"/>
              </a:ext>
            </a:extLst>
          </p:cNvPr>
          <p:cNvSpPr txBox="1"/>
          <p:nvPr/>
        </p:nvSpPr>
        <p:spPr>
          <a:xfrm>
            <a:off x="4805082" y="6291359"/>
            <a:ext cx="1290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65 Acres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5DF911-7188-29F4-B350-1F23832BC40B}"/>
              </a:ext>
            </a:extLst>
          </p:cNvPr>
          <p:cNvSpPr/>
          <p:nvPr/>
        </p:nvSpPr>
        <p:spPr>
          <a:xfrm>
            <a:off x="2066363" y="809027"/>
            <a:ext cx="6172200" cy="5286375"/>
          </a:xfrm>
          <a:custGeom>
            <a:avLst/>
            <a:gdLst>
              <a:gd name="connsiteX0" fmla="*/ 4943475 w 6172200"/>
              <a:gd name="connsiteY0" fmla="*/ 152400 h 5286375"/>
              <a:gd name="connsiteX1" fmla="*/ 4943475 w 6172200"/>
              <a:gd name="connsiteY1" fmla="*/ 152400 h 5286375"/>
              <a:gd name="connsiteX2" fmla="*/ 1733550 w 6172200"/>
              <a:gd name="connsiteY2" fmla="*/ 0 h 5286375"/>
              <a:gd name="connsiteX3" fmla="*/ 1685925 w 6172200"/>
              <a:gd name="connsiteY3" fmla="*/ 714375 h 5286375"/>
              <a:gd name="connsiteX4" fmla="*/ 200025 w 6172200"/>
              <a:gd name="connsiteY4" fmla="*/ 266700 h 5286375"/>
              <a:gd name="connsiteX5" fmla="*/ 0 w 6172200"/>
              <a:gd name="connsiteY5" fmla="*/ 1828800 h 5286375"/>
              <a:gd name="connsiteX6" fmla="*/ 1571625 w 6172200"/>
              <a:gd name="connsiteY6" fmla="*/ 1857375 h 5286375"/>
              <a:gd name="connsiteX7" fmla="*/ 1590675 w 6172200"/>
              <a:gd name="connsiteY7" fmla="*/ 5248275 h 5286375"/>
              <a:gd name="connsiteX8" fmla="*/ 6172200 w 6172200"/>
              <a:gd name="connsiteY8" fmla="*/ 5286375 h 5286375"/>
              <a:gd name="connsiteX9" fmla="*/ 4953000 w 6172200"/>
              <a:gd name="connsiteY9" fmla="*/ 323850 h 5286375"/>
              <a:gd name="connsiteX10" fmla="*/ 4933950 w 6172200"/>
              <a:gd name="connsiteY10" fmla="*/ 276225 h 5286375"/>
              <a:gd name="connsiteX11" fmla="*/ 4943475 w 6172200"/>
              <a:gd name="connsiteY11" fmla="*/ 152400 h 528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72200" h="5286375">
                <a:moveTo>
                  <a:pt x="4943475" y="152400"/>
                </a:moveTo>
                <a:lnTo>
                  <a:pt x="4943475" y="152400"/>
                </a:lnTo>
                <a:lnTo>
                  <a:pt x="1733550" y="0"/>
                </a:lnTo>
                <a:lnTo>
                  <a:pt x="1685925" y="714375"/>
                </a:lnTo>
                <a:lnTo>
                  <a:pt x="200025" y="266700"/>
                </a:lnTo>
                <a:lnTo>
                  <a:pt x="0" y="1828800"/>
                </a:lnTo>
                <a:lnTo>
                  <a:pt x="1571625" y="1857375"/>
                </a:lnTo>
                <a:lnTo>
                  <a:pt x="1590675" y="5248275"/>
                </a:lnTo>
                <a:lnTo>
                  <a:pt x="6172200" y="5286375"/>
                </a:lnTo>
                <a:lnTo>
                  <a:pt x="4953000" y="323850"/>
                </a:lnTo>
                <a:lnTo>
                  <a:pt x="4933950" y="276225"/>
                </a:lnTo>
                <a:lnTo>
                  <a:pt x="4943475" y="1524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E314A9-233D-8883-4DF1-E01B9A8FA43F}"/>
              </a:ext>
            </a:extLst>
          </p:cNvPr>
          <p:cNvSpPr/>
          <p:nvPr/>
        </p:nvSpPr>
        <p:spPr>
          <a:xfrm>
            <a:off x="0" y="0"/>
            <a:ext cx="7010400" cy="2628900"/>
          </a:xfrm>
          <a:custGeom>
            <a:avLst/>
            <a:gdLst>
              <a:gd name="connsiteX0" fmla="*/ 0 w 7010400"/>
              <a:gd name="connsiteY0" fmla="*/ 2562225 h 2628900"/>
              <a:gd name="connsiteX1" fmla="*/ 0 w 7010400"/>
              <a:gd name="connsiteY1" fmla="*/ 2562225 h 2628900"/>
              <a:gd name="connsiteX2" fmla="*/ 85725 w 7010400"/>
              <a:gd name="connsiteY2" fmla="*/ 2552700 h 2628900"/>
              <a:gd name="connsiteX3" fmla="*/ 2028825 w 7010400"/>
              <a:gd name="connsiteY3" fmla="*/ 2628900 h 2628900"/>
              <a:gd name="connsiteX4" fmla="*/ 2266950 w 7010400"/>
              <a:gd name="connsiteY4" fmla="*/ 1047750 h 2628900"/>
              <a:gd name="connsiteX5" fmla="*/ 3781425 w 7010400"/>
              <a:gd name="connsiteY5" fmla="*/ 1495425 h 2628900"/>
              <a:gd name="connsiteX6" fmla="*/ 3790950 w 7010400"/>
              <a:gd name="connsiteY6" fmla="*/ 771525 h 2628900"/>
              <a:gd name="connsiteX7" fmla="*/ 7010400 w 7010400"/>
              <a:gd name="connsiteY7" fmla="*/ 952500 h 2628900"/>
              <a:gd name="connsiteX8" fmla="*/ 6791325 w 7010400"/>
              <a:gd name="connsiteY8" fmla="*/ 0 h 2628900"/>
              <a:gd name="connsiteX9" fmla="*/ 19050 w 7010400"/>
              <a:gd name="connsiteY9" fmla="*/ 0 h 2628900"/>
              <a:gd name="connsiteX10" fmla="*/ 19050 w 7010400"/>
              <a:gd name="connsiteY10" fmla="*/ 25146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10400" h="2628900">
                <a:moveTo>
                  <a:pt x="0" y="2562225"/>
                </a:moveTo>
                <a:lnTo>
                  <a:pt x="0" y="2562225"/>
                </a:lnTo>
                <a:lnTo>
                  <a:pt x="85725" y="2552700"/>
                </a:lnTo>
                <a:lnTo>
                  <a:pt x="2028825" y="2628900"/>
                </a:lnTo>
                <a:lnTo>
                  <a:pt x="2266950" y="1047750"/>
                </a:lnTo>
                <a:lnTo>
                  <a:pt x="3781425" y="1495425"/>
                </a:lnTo>
                <a:lnTo>
                  <a:pt x="3790950" y="771525"/>
                </a:lnTo>
                <a:lnTo>
                  <a:pt x="7010400" y="952500"/>
                </a:lnTo>
                <a:lnTo>
                  <a:pt x="6791325" y="0"/>
                </a:lnTo>
                <a:lnTo>
                  <a:pt x="19050" y="0"/>
                </a:lnTo>
                <a:lnTo>
                  <a:pt x="19050" y="2514600"/>
                </a:lnTo>
              </a:path>
            </a:pathLst>
          </a:custGeom>
          <a:solidFill>
            <a:schemeClr val="accent4">
              <a:lumMod val="75000"/>
              <a:alpha val="6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31A556-E47F-498D-FACF-614831018BD4}"/>
              </a:ext>
            </a:extLst>
          </p:cNvPr>
          <p:cNvSpPr txBox="1"/>
          <p:nvPr/>
        </p:nvSpPr>
        <p:spPr>
          <a:xfrm>
            <a:off x="403412" y="385482"/>
            <a:ext cx="1290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 Acres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6F1499-3D9C-E376-254C-2FB163F45C93}"/>
              </a:ext>
            </a:extLst>
          </p:cNvPr>
          <p:cNvSpPr txBox="1"/>
          <p:nvPr/>
        </p:nvSpPr>
        <p:spPr>
          <a:xfrm>
            <a:off x="4253192" y="3016748"/>
            <a:ext cx="239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 Acres </a:t>
            </a:r>
          </a:p>
          <a:p>
            <a:r>
              <a:rPr lang="en-US" dirty="0"/>
              <a:t>(Currently Owned)</a:t>
            </a:r>
          </a:p>
        </p:txBody>
      </p:sp>
    </p:spTree>
    <p:extLst>
      <p:ext uri="{BB962C8B-B14F-4D97-AF65-F5344CB8AC3E}">
        <p14:creationId xmlns:p14="http://schemas.microsoft.com/office/powerpoint/2010/main" val="3223104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78A111-7694-4257-8A28-460DDF53D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-46431"/>
            <a:ext cx="12192000" cy="690443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34E384-0235-4DB3-FCB5-FB5FBD664DA2}"/>
              </a:ext>
            </a:extLst>
          </p:cNvPr>
          <p:cNvSpPr txBox="1"/>
          <p:nvPr/>
        </p:nvSpPr>
        <p:spPr>
          <a:xfrm>
            <a:off x="8722657" y="1057835"/>
            <a:ext cx="2985249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Addit</a:t>
            </a:r>
            <a:r>
              <a:rPr lang="en-US" sz="2400" dirty="0"/>
              <a:t>. Parking Possibilities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ABAB852-E807-9BD1-8AB1-0E8E176BE83B}"/>
              </a:ext>
            </a:extLst>
          </p:cNvPr>
          <p:cNvSpPr/>
          <p:nvPr/>
        </p:nvSpPr>
        <p:spPr>
          <a:xfrm>
            <a:off x="3056965" y="2617694"/>
            <a:ext cx="1676400" cy="2626659"/>
          </a:xfrm>
          <a:custGeom>
            <a:avLst/>
            <a:gdLst>
              <a:gd name="connsiteX0" fmla="*/ 53788 w 1676400"/>
              <a:gd name="connsiteY0" fmla="*/ 0 h 2626659"/>
              <a:gd name="connsiteX1" fmla="*/ 1676400 w 1676400"/>
              <a:gd name="connsiteY1" fmla="*/ 35859 h 2626659"/>
              <a:gd name="connsiteX2" fmla="*/ 1622611 w 1676400"/>
              <a:gd name="connsiteY2" fmla="*/ 2626659 h 2626659"/>
              <a:gd name="connsiteX3" fmla="*/ 735106 w 1676400"/>
              <a:gd name="connsiteY3" fmla="*/ 2026024 h 2626659"/>
              <a:gd name="connsiteX4" fmla="*/ 0 w 1676400"/>
              <a:gd name="connsiteY4" fmla="*/ 1972235 h 2626659"/>
              <a:gd name="connsiteX5" fmla="*/ 53788 w 1676400"/>
              <a:gd name="connsiteY5" fmla="*/ 0 h 2626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6400" h="2626659">
                <a:moveTo>
                  <a:pt x="53788" y="0"/>
                </a:moveTo>
                <a:lnTo>
                  <a:pt x="1676400" y="35859"/>
                </a:lnTo>
                <a:lnTo>
                  <a:pt x="1622611" y="2626659"/>
                </a:lnTo>
                <a:lnTo>
                  <a:pt x="735106" y="2026024"/>
                </a:lnTo>
                <a:lnTo>
                  <a:pt x="0" y="1972235"/>
                </a:lnTo>
                <a:lnTo>
                  <a:pt x="53788" y="0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969666E-E21E-C3D9-E0F4-5E95A0902952}"/>
              </a:ext>
            </a:extLst>
          </p:cNvPr>
          <p:cNvSpPr/>
          <p:nvPr/>
        </p:nvSpPr>
        <p:spPr>
          <a:xfrm>
            <a:off x="3343835" y="977153"/>
            <a:ext cx="1999130" cy="1515035"/>
          </a:xfrm>
          <a:custGeom>
            <a:avLst/>
            <a:gdLst>
              <a:gd name="connsiteX0" fmla="*/ 26894 w 1999130"/>
              <a:gd name="connsiteY0" fmla="*/ 0 h 1515035"/>
              <a:gd name="connsiteX1" fmla="*/ 1425389 w 1999130"/>
              <a:gd name="connsiteY1" fmla="*/ 0 h 1515035"/>
              <a:gd name="connsiteX2" fmla="*/ 1999130 w 1999130"/>
              <a:gd name="connsiteY2" fmla="*/ 1353671 h 1515035"/>
              <a:gd name="connsiteX3" fmla="*/ 1416424 w 1999130"/>
              <a:gd name="connsiteY3" fmla="*/ 1515035 h 1515035"/>
              <a:gd name="connsiteX4" fmla="*/ 887506 w 1999130"/>
              <a:gd name="connsiteY4" fmla="*/ 1488141 h 1515035"/>
              <a:gd name="connsiteX5" fmla="*/ 699247 w 1999130"/>
              <a:gd name="connsiteY5" fmla="*/ 1452282 h 1515035"/>
              <a:gd name="connsiteX6" fmla="*/ 0 w 1999130"/>
              <a:gd name="connsiteY6" fmla="*/ 89647 h 15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9130" h="1515035">
                <a:moveTo>
                  <a:pt x="26894" y="0"/>
                </a:moveTo>
                <a:lnTo>
                  <a:pt x="1425389" y="0"/>
                </a:lnTo>
                <a:lnTo>
                  <a:pt x="1999130" y="1353671"/>
                </a:lnTo>
                <a:lnTo>
                  <a:pt x="1416424" y="1515035"/>
                </a:lnTo>
                <a:lnTo>
                  <a:pt x="887506" y="1488141"/>
                </a:lnTo>
                <a:lnTo>
                  <a:pt x="699247" y="1452282"/>
                </a:lnTo>
                <a:lnTo>
                  <a:pt x="0" y="89647"/>
                </a:lnTo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5743CA-C7BF-F567-C047-FC7D21331519}"/>
              </a:ext>
            </a:extLst>
          </p:cNvPr>
          <p:cNvSpPr/>
          <p:nvPr/>
        </p:nvSpPr>
        <p:spPr>
          <a:xfrm>
            <a:off x="6759388" y="5351929"/>
            <a:ext cx="923365" cy="609600"/>
          </a:xfrm>
          <a:custGeom>
            <a:avLst/>
            <a:gdLst>
              <a:gd name="connsiteX0" fmla="*/ 0 w 923365"/>
              <a:gd name="connsiteY0" fmla="*/ 573742 h 609600"/>
              <a:gd name="connsiteX1" fmla="*/ 923365 w 923365"/>
              <a:gd name="connsiteY1" fmla="*/ 609600 h 609600"/>
              <a:gd name="connsiteX2" fmla="*/ 896471 w 923365"/>
              <a:gd name="connsiteY2" fmla="*/ 8965 h 609600"/>
              <a:gd name="connsiteX3" fmla="*/ 618565 w 923365"/>
              <a:gd name="connsiteY3" fmla="*/ 0 h 609600"/>
              <a:gd name="connsiteX4" fmla="*/ 0 w 923365"/>
              <a:gd name="connsiteY4" fmla="*/ 8965 h 609600"/>
              <a:gd name="connsiteX5" fmla="*/ 0 w 923365"/>
              <a:gd name="connsiteY5" fmla="*/ 57374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3365" h="609600">
                <a:moveTo>
                  <a:pt x="0" y="573742"/>
                </a:moveTo>
                <a:lnTo>
                  <a:pt x="923365" y="609600"/>
                </a:lnTo>
                <a:lnTo>
                  <a:pt x="896471" y="8965"/>
                </a:lnTo>
                <a:lnTo>
                  <a:pt x="618565" y="0"/>
                </a:lnTo>
                <a:lnTo>
                  <a:pt x="0" y="8965"/>
                </a:lnTo>
                <a:lnTo>
                  <a:pt x="0" y="573742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Manual Input 9">
            <a:extLst>
              <a:ext uri="{FF2B5EF4-FFF2-40B4-BE49-F238E27FC236}">
                <a16:creationId xmlns:a16="http://schemas.microsoft.com/office/drawing/2014/main" id="{A7C612F1-CC8D-B966-E181-E1136ADB5F0C}"/>
              </a:ext>
            </a:extLst>
          </p:cNvPr>
          <p:cNvSpPr/>
          <p:nvPr/>
        </p:nvSpPr>
        <p:spPr>
          <a:xfrm rot="10800000" flipH="1">
            <a:off x="4733365" y="4255533"/>
            <a:ext cx="1188010" cy="1515035"/>
          </a:xfrm>
          <a:prstGeom prst="flowChartManualInpu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11EE69-3BB9-48E2-8EDF-F2B934D15713}"/>
              </a:ext>
            </a:extLst>
          </p:cNvPr>
          <p:cNvSpPr txBox="1"/>
          <p:nvPr/>
        </p:nvSpPr>
        <p:spPr>
          <a:xfrm>
            <a:off x="6797675" y="5564396"/>
            <a:ext cx="7842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Surface Parking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F4A34A-8EA4-84F8-F0AC-CC08BB3AAD39}"/>
              </a:ext>
            </a:extLst>
          </p:cNvPr>
          <p:cNvSpPr txBox="1"/>
          <p:nvPr/>
        </p:nvSpPr>
        <p:spPr>
          <a:xfrm>
            <a:off x="3503052" y="3636536"/>
            <a:ext cx="7842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Surface Parking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D00886-3C42-E362-C3DF-61F93D0BB11D}"/>
              </a:ext>
            </a:extLst>
          </p:cNvPr>
          <p:cNvSpPr txBox="1"/>
          <p:nvPr/>
        </p:nvSpPr>
        <p:spPr>
          <a:xfrm>
            <a:off x="3973792" y="1584066"/>
            <a:ext cx="7842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Surface Parking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ADAAA5-1D69-5A64-B8EB-2B9CE6CC17C4}"/>
              </a:ext>
            </a:extLst>
          </p:cNvPr>
          <p:cNvSpPr txBox="1"/>
          <p:nvPr/>
        </p:nvSpPr>
        <p:spPr>
          <a:xfrm>
            <a:off x="4935256" y="4792974"/>
            <a:ext cx="78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Potential Parking Structure</a:t>
            </a:r>
          </a:p>
        </p:txBody>
      </p:sp>
    </p:spTree>
    <p:extLst>
      <p:ext uri="{BB962C8B-B14F-4D97-AF65-F5344CB8AC3E}">
        <p14:creationId xmlns:p14="http://schemas.microsoft.com/office/powerpoint/2010/main" val="3785876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F1D23-4FC4-247B-4449-CE6357AB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7" y="3706282"/>
            <a:ext cx="5002213" cy="1507067"/>
          </a:xfrm>
        </p:spPr>
        <p:txBody>
          <a:bodyPr/>
          <a:lstStyle/>
          <a:p>
            <a:r>
              <a:rPr lang="en-US" dirty="0"/>
              <a:t>2020 MASTERPLAN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C8A46AD-3046-9F11-A600-F97191A02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3"/>
          <a:stretch/>
        </p:blipFill>
        <p:spPr>
          <a:xfrm>
            <a:off x="5495924" y="0"/>
            <a:ext cx="669607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A56F84-8ADE-16E8-35F5-F5B8D90EA96C}"/>
              </a:ext>
            </a:extLst>
          </p:cNvPr>
          <p:cNvSpPr/>
          <p:nvPr/>
        </p:nvSpPr>
        <p:spPr>
          <a:xfrm rot="20713408">
            <a:off x="8628856" y="1412080"/>
            <a:ext cx="203200" cy="5588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51514-4281-38FA-E677-C0784143919C}"/>
              </a:ext>
            </a:extLst>
          </p:cNvPr>
          <p:cNvSpPr txBox="1"/>
          <p:nvPr/>
        </p:nvSpPr>
        <p:spPr>
          <a:xfrm>
            <a:off x="8468950" y="1547813"/>
            <a:ext cx="431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Storage Building</a:t>
            </a:r>
          </a:p>
        </p:txBody>
      </p:sp>
    </p:spTree>
    <p:extLst>
      <p:ext uri="{BB962C8B-B14F-4D97-AF65-F5344CB8AC3E}">
        <p14:creationId xmlns:p14="http://schemas.microsoft.com/office/powerpoint/2010/main" val="970363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78A111-7694-4257-8A28-460DDF53D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529" t="30795" r="33529" b="12725"/>
          <a:stretch/>
        </p:blipFill>
        <p:spPr>
          <a:xfrm>
            <a:off x="5118847" y="0"/>
            <a:ext cx="7073153" cy="686790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1F174-CDF1-F2BC-808E-F1786479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7"/>
            <a:ext cx="3723899" cy="1151073"/>
          </a:xfrm>
        </p:spPr>
        <p:txBody>
          <a:bodyPr>
            <a:normAutofit fontScale="90000"/>
          </a:bodyPr>
          <a:lstStyle/>
          <a:p>
            <a:r>
              <a:rPr lang="en-US" dirty="0"/>
              <a:t>St Ann Catholic Church </a:t>
            </a:r>
            <a:r>
              <a:rPr lang="en-US" sz="2700" dirty="0"/>
              <a:t>(Johnston County)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58D8D-1ACB-CDA4-5B93-1A8D90C70583}"/>
              </a:ext>
            </a:extLst>
          </p:cNvPr>
          <p:cNvSpPr txBox="1"/>
          <p:nvPr/>
        </p:nvSpPr>
        <p:spPr>
          <a:xfrm>
            <a:off x="680320" y="2863278"/>
            <a:ext cx="3814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2023 Aerial Photo </a:t>
            </a:r>
          </a:p>
        </p:txBody>
      </p:sp>
    </p:spTree>
    <p:extLst>
      <p:ext uri="{BB962C8B-B14F-4D97-AF65-F5344CB8AC3E}">
        <p14:creationId xmlns:p14="http://schemas.microsoft.com/office/powerpoint/2010/main" val="3863703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78A111-7694-4257-8A28-460DDF53D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529" t="30795" r="33529" b="12725"/>
          <a:stretch/>
        </p:blipFill>
        <p:spPr>
          <a:xfrm>
            <a:off x="5118847" y="0"/>
            <a:ext cx="7073153" cy="686790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1F174-CDF1-F2BC-808E-F1786479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7"/>
            <a:ext cx="3723899" cy="1151073"/>
          </a:xfrm>
        </p:spPr>
        <p:txBody>
          <a:bodyPr>
            <a:normAutofit fontScale="90000"/>
          </a:bodyPr>
          <a:lstStyle/>
          <a:p>
            <a:r>
              <a:rPr lang="en-US" dirty="0"/>
              <a:t>St Ann Catholic Church </a:t>
            </a:r>
            <a:r>
              <a:rPr lang="en-US" sz="2700" dirty="0"/>
              <a:t>(Johnston County)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58D8D-1ACB-CDA4-5B93-1A8D90C70583}"/>
              </a:ext>
            </a:extLst>
          </p:cNvPr>
          <p:cNvSpPr txBox="1"/>
          <p:nvPr/>
        </p:nvSpPr>
        <p:spPr>
          <a:xfrm>
            <a:off x="680320" y="2863278"/>
            <a:ext cx="3814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2023 Aerial Photo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B091D2-2B8C-1197-C540-B19F6FBEEE0E}"/>
              </a:ext>
            </a:extLst>
          </p:cNvPr>
          <p:cNvSpPr txBox="1"/>
          <p:nvPr/>
        </p:nvSpPr>
        <p:spPr>
          <a:xfrm>
            <a:off x="6910668" y="1442634"/>
            <a:ext cx="1214158" cy="957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Learning Centers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36D5A0-67C7-1DB0-3C9D-F34EF30553F1}"/>
              </a:ext>
            </a:extLst>
          </p:cNvPr>
          <p:cNvSpPr txBox="1"/>
          <p:nvPr/>
        </p:nvSpPr>
        <p:spPr>
          <a:xfrm>
            <a:off x="8944255" y="1737909"/>
            <a:ext cx="1214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Parish Center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4F2ACA-6A21-5663-8216-3FB9D190B174}"/>
              </a:ext>
            </a:extLst>
          </p:cNvPr>
          <p:cNvSpPr txBox="1"/>
          <p:nvPr/>
        </p:nvSpPr>
        <p:spPr>
          <a:xfrm>
            <a:off x="9806268" y="4399148"/>
            <a:ext cx="1214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Church</a:t>
            </a:r>
          </a:p>
        </p:txBody>
      </p:sp>
    </p:spTree>
    <p:extLst>
      <p:ext uri="{BB962C8B-B14F-4D97-AF65-F5344CB8AC3E}">
        <p14:creationId xmlns:p14="http://schemas.microsoft.com/office/powerpoint/2010/main" val="4223672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78A111-7694-4257-8A28-460DDF53D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529" t="30795" r="33529" b="12725"/>
          <a:stretch/>
        </p:blipFill>
        <p:spPr>
          <a:xfrm>
            <a:off x="5118847" y="0"/>
            <a:ext cx="7073153" cy="686790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1F174-CDF1-F2BC-808E-F1786479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7"/>
            <a:ext cx="3723899" cy="1151073"/>
          </a:xfrm>
        </p:spPr>
        <p:txBody>
          <a:bodyPr>
            <a:normAutofit fontScale="90000"/>
          </a:bodyPr>
          <a:lstStyle/>
          <a:p>
            <a:r>
              <a:rPr lang="en-US" dirty="0"/>
              <a:t>St Ann Catholic Church </a:t>
            </a:r>
            <a:r>
              <a:rPr lang="en-US" sz="2700" dirty="0"/>
              <a:t>(Johnston County)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58D8D-1ACB-CDA4-5B93-1A8D90C70583}"/>
              </a:ext>
            </a:extLst>
          </p:cNvPr>
          <p:cNvSpPr txBox="1"/>
          <p:nvPr/>
        </p:nvSpPr>
        <p:spPr>
          <a:xfrm>
            <a:off x="680320" y="2863278"/>
            <a:ext cx="3814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Expanded Church and Narthex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8D26E7-0B2C-D8F1-AD52-EC9A2F246AD9}"/>
              </a:ext>
            </a:extLst>
          </p:cNvPr>
          <p:cNvSpPr/>
          <p:nvPr/>
        </p:nvSpPr>
        <p:spPr>
          <a:xfrm>
            <a:off x="9248775" y="5003006"/>
            <a:ext cx="573881" cy="604838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accent5">
                <a:lumMod val="60000"/>
                <a:lumOff val="4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951A8-F688-CA59-EC57-0FD4C74FD68B}"/>
              </a:ext>
            </a:extLst>
          </p:cNvPr>
          <p:cNvSpPr/>
          <p:nvPr/>
        </p:nvSpPr>
        <p:spPr>
          <a:xfrm>
            <a:off x="10446506" y="5003006"/>
            <a:ext cx="573881" cy="604838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accent5">
                <a:lumMod val="60000"/>
                <a:lumOff val="4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E87F37-6B24-31EB-85BD-9520CAD16B8E}"/>
              </a:ext>
            </a:extLst>
          </p:cNvPr>
          <p:cNvSpPr/>
          <p:nvPr/>
        </p:nvSpPr>
        <p:spPr>
          <a:xfrm>
            <a:off x="9872625" y="3642360"/>
            <a:ext cx="573881" cy="391478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accent5">
                <a:lumMod val="60000"/>
                <a:lumOff val="40000"/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40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78A111-7694-4257-8A28-460DDF53D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529" t="30795" r="33529" b="12725"/>
          <a:stretch/>
        </p:blipFill>
        <p:spPr>
          <a:xfrm>
            <a:off x="5118847" y="0"/>
            <a:ext cx="7073153" cy="686790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1F174-CDF1-F2BC-808E-F1786479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7"/>
            <a:ext cx="3723899" cy="1151073"/>
          </a:xfrm>
        </p:spPr>
        <p:txBody>
          <a:bodyPr>
            <a:normAutofit fontScale="90000"/>
          </a:bodyPr>
          <a:lstStyle/>
          <a:p>
            <a:r>
              <a:rPr lang="en-US" dirty="0"/>
              <a:t>St Ann Catholic Church </a:t>
            </a:r>
            <a:r>
              <a:rPr lang="en-US" sz="2700" dirty="0"/>
              <a:t>(Johnston County)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58D8D-1ACB-CDA4-5B93-1A8D90C70583}"/>
              </a:ext>
            </a:extLst>
          </p:cNvPr>
          <p:cNvSpPr txBox="1"/>
          <p:nvPr/>
        </p:nvSpPr>
        <p:spPr>
          <a:xfrm>
            <a:off x="680320" y="2863278"/>
            <a:ext cx="3814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Day Chapel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E87F37-6B24-31EB-85BD-9520CAD16B8E}"/>
              </a:ext>
            </a:extLst>
          </p:cNvPr>
          <p:cNvSpPr/>
          <p:nvPr/>
        </p:nvSpPr>
        <p:spPr>
          <a:xfrm>
            <a:off x="9921716" y="2258441"/>
            <a:ext cx="677704" cy="604837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solidFill>
              <a:schemeClr val="accent2">
                <a:lumMod val="75000"/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02C7B5-5A68-9EDB-384F-09AC5489EF2D}"/>
              </a:ext>
            </a:extLst>
          </p:cNvPr>
          <p:cNvSpPr/>
          <p:nvPr/>
        </p:nvSpPr>
        <p:spPr>
          <a:xfrm>
            <a:off x="9921716" y="2863278"/>
            <a:ext cx="159544" cy="830997"/>
          </a:xfrm>
          <a:prstGeom prst="rect">
            <a:avLst/>
          </a:prstGeom>
          <a:solidFill>
            <a:schemeClr val="accent2">
              <a:lumMod val="75000"/>
              <a:alpha val="65000"/>
            </a:schemeClr>
          </a:solidFill>
          <a:ln>
            <a:solidFill>
              <a:schemeClr val="accent2">
                <a:lumMod val="75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72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78A111-7694-4257-8A28-460DDF53D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529" t="30795" r="33529" b="12725"/>
          <a:stretch/>
        </p:blipFill>
        <p:spPr>
          <a:xfrm>
            <a:off x="5118847" y="0"/>
            <a:ext cx="7073153" cy="686790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1F174-CDF1-F2BC-808E-F1786479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7"/>
            <a:ext cx="3723899" cy="1151073"/>
          </a:xfrm>
        </p:spPr>
        <p:txBody>
          <a:bodyPr>
            <a:normAutofit fontScale="90000"/>
          </a:bodyPr>
          <a:lstStyle/>
          <a:p>
            <a:r>
              <a:rPr lang="en-US" dirty="0"/>
              <a:t>St Ann Catholic Church </a:t>
            </a:r>
            <a:r>
              <a:rPr lang="en-US" sz="2700" dirty="0"/>
              <a:t>(Johnston County)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58D8D-1ACB-CDA4-5B93-1A8D90C70583}"/>
              </a:ext>
            </a:extLst>
          </p:cNvPr>
          <p:cNvSpPr txBox="1"/>
          <p:nvPr/>
        </p:nvSpPr>
        <p:spPr>
          <a:xfrm>
            <a:off x="680320" y="2863278"/>
            <a:ext cx="3814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Consolidated Office Space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E87F37-6B24-31EB-85BD-9520CAD16B8E}"/>
              </a:ext>
            </a:extLst>
          </p:cNvPr>
          <p:cNvSpPr/>
          <p:nvPr/>
        </p:nvSpPr>
        <p:spPr>
          <a:xfrm>
            <a:off x="8230076" y="2319401"/>
            <a:ext cx="677704" cy="604837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solidFill>
              <a:schemeClr val="accent1">
                <a:lumMod val="60000"/>
                <a:lumOff val="40000"/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77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78A111-7694-4257-8A28-460DDF53D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529" t="30795" r="33529" b="12725"/>
          <a:stretch/>
        </p:blipFill>
        <p:spPr>
          <a:xfrm>
            <a:off x="5118847" y="0"/>
            <a:ext cx="7073153" cy="686790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1F174-CDF1-F2BC-808E-F1786479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7"/>
            <a:ext cx="3723899" cy="1151073"/>
          </a:xfrm>
        </p:spPr>
        <p:txBody>
          <a:bodyPr>
            <a:normAutofit fontScale="90000"/>
          </a:bodyPr>
          <a:lstStyle/>
          <a:p>
            <a:r>
              <a:rPr lang="en-US" dirty="0"/>
              <a:t>St Ann Catholic Church </a:t>
            </a:r>
            <a:r>
              <a:rPr lang="en-US" sz="2700" dirty="0"/>
              <a:t>(Johnston County)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58D8D-1ACB-CDA4-5B93-1A8D90C70583}"/>
              </a:ext>
            </a:extLst>
          </p:cNvPr>
          <p:cNvSpPr txBox="1"/>
          <p:nvPr/>
        </p:nvSpPr>
        <p:spPr>
          <a:xfrm>
            <a:off x="680320" y="2863278"/>
            <a:ext cx="3814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Permanent Learning Center and Social Hall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E87F37-6B24-31EB-85BD-9520CAD16B8E}"/>
              </a:ext>
            </a:extLst>
          </p:cNvPr>
          <p:cNvSpPr/>
          <p:nvPr/>
        </p:nvSpPr>
        <p:spPr>
          <a:xfrm>
            <a:off x="6096000" y="1092581"/>
            <a:ext cx="822960" cy="1871599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accent5">
                <a:lumMod val="60000"/>
                <a:lumOff val="40000"/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02C7B5-5A68-9EDB-384F-09AC5489EF2D}"/>
              </a:ext>
            </a:extLst>
          </p:cNvPr>
          <p:cNvSpPr/>
          <p:nvPr/>
        </p:nvSpPr>
        <p:spPr>
          <a:xfrm>
            <a:off x="6918960" y="2301241"/>
            <a:ext cx="1211580" cy="662940"/>
          </a:xfrm>
          <a:prstGeom prst="rect">
            <a:avLst/>
          </a:prstGeom>
          <a:solidFill>
            <a:schemeClr val="accent5">
              <a:lumMod val="60000"/>
              <a:lumOff val="40000"/>
              <a:alpha val="65000"/>
            </a:schemeClr>
          </a:solidFill>
          <a:ln>
            <a:solidFill>
              <a:schemeClr val="accent5">
                <a:lumMod val="60000"/>
                <a:lumOff val="4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53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78A111-7694-4257-8A28-460DDF53D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529" t="30795" r="33529" b="12725"/>
          <a:stretch/>
        </p:blipFill>
        <p:spPr>
          <a:xfrm>
            <a:off x="5118847" y="0"/>
            <a:ext cx="7073153" cy="686790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1F174-CDF1-F2BC-808E-F1786479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7"/>
            <a:ext cx="3723899" cy="1151073"/>
          </a:xfrm>
        </p:spPr>
        <p:txBody>
          <a:bodyPr>
            <a:normAutofit fontScale="90000"/>
          </a:bodyPr>
          <a:lstStyle/>
          <a:p>
            <a:r>
              <a:rPr lang="en-US" dirty="0"/>
              <a:t>St Ann Catholic Church </a:t>
            </a:r>
            <a:r>
              <a:rPr lang="en-US" sz="2700" dirty="0"/>
              <a:t>(Johnston County)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58D8D-1ACB-CDA4-5B93-1A8D90C70583}"/>
              </a:ext>
            </a:extLst>
          </p:cNvPr>
          <p:cNvSpPr txBox="1"/>
          <p:nvPr/>
        </p:nvSpPr>
        <p:spPr>
          <a:xfrm>
            <a:off x="680320" y="2863278"/>
            <a:ext cx="381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2020 Masterplan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E87F37-6B24-31EB-85BD-9520CAD16B8E}"/>
              </a:ext>
            </a:extLst>
          </p:cNvPr>
          <p:cNvSpPr/>
          <p:nvPr/>
        </p:nvSpPr>
        <p:spPr>
          <a:xfrm>
            <a:off x="6096000" y="1092581"/>
            <a:ext cx="822960" cy="1871599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accent5">
                <a:lumMod val="60000"/>
                <a:lumOff val="40000"/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02C7B5-5A68-9EDB-384F-09AC5489EF2D}"/>
              </a:ext>
            </a:extLst>
          </p:cNvPr>
          <p:cNvSpPr/>
          <p:nvPr/>
        </p:nvSpPr>
        <p:spPr>
          <a:xfrm>
            <a:off x="6918960" y="2301241"/>
            <a:ext cx="1211580" cy="662940"/>
          </a:xfrm>
          <a:prstGeom prst="rect">
            <a:avLst/>
          </a:prstGeom>
          <a:solidFill>
            <a:schemeClr val="accent5">
              <a:lumMod val="60000"/>
              <a:lumOff val="40000"/>
              <a:alpha val="65000"/>
            </a:schemeClr>
          </a:solidFill>
          <a:ln>
            <a:solidFill>
              <a:schemeClr val="accent5">
                <a:lumMod val="60000"/>
                <a:lumOff val="4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34D040-25F0-C767-C83E-A2F0A0F2607D}"/>
              </a:ext>
            </a:extLst>
          </p:cNvPr>
          <p:cNvSpPr/>
          <p:nvPr/>
        </p:nvSpPr>
        <p:spPr>
          <a:xfrm>
            <a:off x="8230076" y="2319401"/>
            <a:ext cx="677704" cy="644779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solidFill>
              <a:schemeClr val="accent1">
                <a:lumMod val="60000"/>
                <a:lumOff val="40000"/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D19751-D1A2-BB3A-13FB-E737F99C7C45}"/>
              </a:ext>
            </a:extLst>
          </p:cNvPr>
          <p:cNvSpPr/>
          <p:nvPr/>
        </p:nvSpPr>
        <p:spPr>
          <a:xfrm>
            <a:off x="9921716" y="2258441"/>
            <a:ext cx="677704" cy="604837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solidFill>
              <a:schemeClr val="accent2">
                <a:lumMod val="75000"/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B752B0-3D04-AD5F-A7BD-6BF4CDC817C3}"/>
              </a:ext>
            </a:extLst>
          </p:cNvPr>
          <p:cNvSpPr/>
          <p:nvPr/>
        </p:nvSpPr>
        <p:spPr>
          <a:xfrm>
            <a:off x="9921716" y="2863278"/>
            <a:ext cx="159544" cy="830997"/>
          </a:xfrm>
          <a:prstGeom prst="rect">
            <a:avLst/>
          </a:prstGeom>
          <a:solidFill>
            <a:schemeClr val="accent2">
              <a:lumMod val="75000"/>
              <a:alpha val="65000"/>
            </a:schemeClr>
          </a:solidFill>
          <a:ln>
            <a:solidFill>
              <a:schemeClr val="accent2">
                <a:lumMod val="75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2BBD2C-175D-2807-EB52-1C2619BECC5B}"/>
              </a:ext>
            </a:extLst>
          </p:cNvPr>
          <p:cNvSpPr/>
          <p:nvPr/>
        </p:nvSpPr>
        <p:spPr>
          <a:xfrm>
            <a:off x="9872625" y="3642360"/>
            <a:ext cx="573881" cy="391478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accent5">
                <a:lumMod val="60000"/>
                <a:lumOff val="40000"/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E9F6DA-12CD-B201-707C-7388D29684DA}"/>
              </a:ext>
            </a:extLst>
          </p:cNvPr>
          <p:cNvSpPr/>
          <p:nvPr/>
        </p:nvSpPr>
        <p:spPr>
          <a:xfrm>
            <a:off x="9248775" y="5003006"/>
            <a:ext cx="573881" cy="604838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accent5">
                <a:lumMod val="60000"/>
                <a:lumOff val="4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FC6924-51CA-BA2A-44CF-D2EFC9183BB0}"/>
              </a:ext>
            </a:extLst>
          </p:cNvPr>
          <p:cNvSpPr/>
          <p:nvPr/>
        </p:nvSpPr>
        <p:spPr>
          <a:xfrm>
            <a:off x="10446506" y="5003006"/>
            <a:ext cx="573881" cy="604838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accent5">
                <a:lumMod val="60000"/>
                <a:lumOff val="4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AF5E7F-322F-8D1B-8A81-BD839D20F854}"/>
              </a:ext>
            </a:extLst>
          </p:cNvPr>
          <p:cNvSpPr txBox="1"/>
          <p:nvPr/>
        </p:nvSpPr>
        <p:spPr>
          <a:xfrm>
            <a:off x="5878830" y="1654909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Learning Center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7EA29F-F85C-E86F-F10E-2BE563DDC819}"/>
              </a:ext>
            </a:extLst>
          </p:cNvPr>
          <p:cNvSpPr txBox="1"/>
          <p:nvPr/>
        </p:nvSpPr>
        <p:spPr>
          <a:xfrm>
            <a:off x="6988352" y="2319401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Social Hall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F72B17-C6D0-2764-94AC-7CB349BC71AE}"/>
              </a:ext>
            </a:extLst>
          </p:cNvPr>
          <p:cNvSpPr txBox="1"/>
          <p:nvPr/>
        </p:nvSpPr>
        <p:spPr>
          <a:xfrm>
            <a:off x="8193194" y="2457124"/>
            <a:ext cx="104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Offices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CD9812-4FE5-C166-387E-1EF9A6B19816}"/>
              </a:ext>
            </a:extLst>
          </p:cNvPr>
          <p:cNvSpPr txBox="1"/>
          <p:nvPr/>
        </p:nvSpPr>
        <p:spPr>
          <a:xfrm>
            <a:off x="9872625" y="2162209"/>
            <a:ext cx="1089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Chapel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700FF0-447B-214A-CED0-51B813528160}"/>
              </a:ext>
            </a:extLst>
          </p:cNvPr>
          <p:cNvSpPr txBox="1"/>
          <p:nvPr/>
        </p:nvSpPr>
        <p:spPr>
          <a:xfrm>
            <a:off x="9149595" y="4982259"/>
            <a:ext cx="2221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Expanded Church Transepts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815732-12CB-4ED8-BE94-FEF28447025A}"/>
              </a:ext>
            </a:extLst>
          </p:cNvPr>
          <p:cNvSpPr txBox="1"/>
          <p:nvPr/>
        </p:nvSpPr>
        <p:spPr>
          <a:xfrm>
            <a:off x="9725179" y="3661827"/>
            <a:ext cx="1070776" cy="37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Narthex</a:t>
            </a:r>
          </a:p>
        </p:txBody>
      </p:sp>
    </p:spTree>
    <p:extLst>
      <p:ext uri="{BB962C8B-B14F-4D97-AF65-F5344CB8AC3E}">
        <p14:creationId xmlns:p14="http://schemas.microsoft.com/office/powerpoint/2010/main" val="2614943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9BAA2-3F98-576B-F1CB-FDEAE314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Registered Family Growth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E41AA72-2E62-6691-AFD4-A95E4B7821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3924843"/>
              </p:ext>
            </p:extLst>
          </p:nvPr>
        </p:nvGraphicFramePr>
        <p:xfrm>
          <a:off x="684212" y="685800"/>
          <a:ext cx="11125985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id="{2BDE6BB7-32B7-8343-7A4A-C4EB5CD70613}"/>
              </a:ext>
            </a:extLst>
          </p:cNvPr>
          <p:cNvSpPr/>
          <p:nvPr/>
        </p:nvSpPr>
        <p:spPr>
          <a:xfrm>
            <a:off x="7768424" y="3180554"/>
            <a:ext cx="2144412" cy="580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A10D9-5A31-A0D7-6499-B5808320BB61}"/>
              </a:ext>
            </a:extLst>
          </p:cNvPr>
          <p:cNvSpPr txBox="1"/>
          <p:nvPr/>
        </p:nvSpPr>
        <p:spPr>
          <a:xfrm>
            <a:off x="7984044" y="3277947"/>
            <a:ext cx="129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699863-C049-B1CE-41CC-9D667F200BBF}"/>
              </a:ext>
            </a:extLst>
          </p:cNvPr>
          <p:cNvCxnSpPr>
            <a:cxnSpLocks/>
          </p:cNvCxnSpPr>
          <p:nvPr/>
        </p:nvCxnSpPr>
        <p:spPr>
          <a:xfrm flipH="1" flipV="1">
            <a:off x="8824452" y="3753306"/>
            <a:ext cx="300925" cy="734026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6E763F-0909-520B-9598-3EA35F96EDFB}"/>
              </a:ext>
            </a:extLst>
          </p:cNvPr>
          <p:cNvCxnSpPr>
            <a:cxnSpLocks/>
          </p:cNvCxnSpPr>
          <p:nvPr/>
        </p:nvCxnSpPr>
        <p:spPr>
          <a:xfrm>
            <a:off x="9666055" y="2691596"/>
            <a:ext cx="370053" cy="62108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73EAB5-7E4E-BE32-AD32-547B55DB9A7C}"/>
              </a:ext>
            </a:extLst>
          </p:cNvPr>
          <p:cNvSpPr txBox="1"/>
          <p:nvPr/>
        </p:nvSpPr>
        <p:spPr>
          <a:xfrm>
            <a:off x="6900561" y="2035662"/>
            <a:ext cx="290965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6,000 (2030)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DED9F4-842A-79AE-1EEA-A5DF7DB5DDD1}"/>
              </a:ext>
            </a:extLst>
          </p:cNvPr>
          <p:cNvCxnSpPr>
            <a:cxnSpLocks/>
          </p:cNvCxnSpPr>
          <p:nvPr/>
        </p:nvCxnSpPr>
        <p:spPr>
          <a:xfrm flipH="1" flipV="1">
            <a:off x="7745929" y="3002136"/>
            <a:ext cx="22495" cy="21883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F9D90A-D4C2-012F-6E3C-A7A3BA236B7B}"/>
              </a:ext>
            </a:extLst>
          </p:cNvPr>
          <p:cNvCxnSpPr>
            <a:cxnSpLocks/>
          </p:cNvCxnSpPr>
          <p:nvPr/>
        </p:nvCxnSpPr>
        <p:spPr>
          <a:xfrm flipV="1">
            <a:off x="8770407" y="3753306"/>
            <a:ext cx="0" cy="14371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3D9DC8B-45C0-707A-48CB-CE008AF0261A}"/>
              </a:ext>
            </a:extLst>
          </p:cNvPr>
          <p:cNvSpPr txBox="1"/>
          <p:nvPr/>
        </p:nvSpPr>
        <p:spPr>
          <a:xfrm>
            <a:off x="9084600" y="4526346"/>
            <a:ext cx="294969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5,000 (2026)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7A69BB-D481-D525-1C64-3624E009E8EB}"/>
              </a:ext>
            </a:extLst>
          </p:cNvPr>
          <p:cNvSpPr txBox="1"/>
          <p:nvPr/>
        </p:nvSpPr>
        <p:spPr>
          <a:xfrm>
            <a:off x="3242636" y="2387652"/>
            <a:ext cx="294969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3,600 (2022)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A91A50A-4219-C3AE-1BAC-5C53E6B9D1F8}"/>
              </a:ext>
            </a:extLst>
          </p:cNvPr>
          <p:cNvCxnSpPr>
            <a:cxnSpLocks/>
          </p:cNvCxnSpPr>
          <p:nvPr/>
        </p:nvCxnSpPr>
        <p:spPr>
          <a:xfrm>
            <a:off x="6169260" y="3033983"/>
            <a:ext cx="1576669" cy="116654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1EF38A-9528-D251-79F8-76C430CADD8C}"/>
              </a:ext>
            </a:extLst>
          </p:cNvPr>
          <p:cNvCxnSpPr>
            <a:cxnSpLocks/>
          </p:cNvCxnSpPr>
          <p:nvPr/>
        </p:nvCxnSpPr>
        <p:spPr>
          <a:xfrm flipH="1" flipV="1">
            <a:off x="5501469" y="4735835"/>
            <a:ext cx="204006" cy="3509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440A76-5E70-D518-F4FC-6B9BC7BB8B14}"/>
              </a:ext>
            </a:extLst>
          </p:cNvPr>
          <p:cNvCxnSpPr>
            <a:cxnSpLocks/>
          </p:cNvCxnSpPr>
          <p:nvPr/>
        </p:nvCxnSpPr>
        <p:spPr>
          <a:xfrm flipV="1">
            <a:off x="1217058" y="4529138"/>
            <a:ext cx="0" cy="7912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0A719D5-1089-F113-061E-202F11059513}"/>
              </a:ext>
            </a:extLst>
          </p:cNvPr>
          <p:cNvSpPr txBox="1"/>
          <p:nvPr/>
        </p:nvSpPr>
        <p:spPr>
          <a:xfrm rot="20555363">
            <a:off x="1102100" y="3771453"/>
            <a:ext cx="19163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500 (2000)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A54512-855E-8D3F-6589-5F70D62096D7}"/>
              </a:ext>
            </a:extLst>
          </p:cNvPr>
          <p:cNvSpPr txBox="1"/>
          <p:nvPr/>
        </p:nvSpPr>
        <p:spPr>
          <a:xfrm rot="20439257">
            <a:off x="4841063" y="3889635"/>
            <a:ext cx="1149756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1,100 (2015)</a:t>
            </a:r>
          </a:p>
        </p:txBody>
      </p:sp>
    </p:spTree>
    <p:extLst>
      <p:ext uri="{BB962C8B-B14F-4D97-AF65-F5344CB8AC3E}">
        <p14:creationId xmlns:p14="http://schemas.microsoft.com/office/powerpoint/2010/main" val="421964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able, bed&#10;&#10;Description automatically generated">
            <a:extLst>
              <a:ext uri="{FF2B5EF4-FFF2-40B4-BE49-F238E27FC236}">
                <a16:creationId xmlns:a16="http://schemas.microsoft.com/office/drawing/2014/main" id="{5A59E71E-A665-420D-847A-33F3CA0F5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0" y="40246"/>
            <a:ext cx="12192000" cy="677750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A31D6-5B2A-44E2-976D-ABF582DE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58" y="5200558"/>
            <a:ext cx="10829374" cy="1080938"/>
          </a:xfrm>
        </p:spPr>
        <p:txBody>
          <a:bodyPr/>
          <a:lstStyle/>
          <a:p>
            <a:r>
              <a:rPr lang="en-US" dirty="0"/>
              <a:t>St Ann Catholic Church – Masterplan</a:t>
            </a:r>
          </a:p>
        </p:txBody>
      </p:sp>
    </p:spTree>
    <p:extLst>
      <p:ext uri="{BB962C8B-B14F-4D97-AF65-F5344CB8AC3E}">
        <p14:creationId xmlns:p14="http://schemas.microsoft.com/office/powerpoint/2010/main" val="1928275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F4F83-540C-4E65-A7BA-189AA16D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65673"/>
            <a:ext cx="2476501" cy="372949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St Ann Catholic Church – Expansion Concept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BCA52F-11F7-4B8E-87A4-A830539B1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500" y="212340"/>
            <a:ext cx="9617675" cy="643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43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BCA52F-11F7-4B8E-87A4-A830539B1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8077" y="221635"/>
            <a:ext cx="9589882" cy="64147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3396A5-66F8-68AA-7084-7626638C892E}"/>
              </a:ext>
            </a:extLst>
          </p:cNvPr>
          <p:cNvSpPr/>
          <p:nvPr/>
        </p:nvSpPr>
        <p:spPr>
          <a:xfrm>
            <a:off x="3949721" y="2474989"/>
            <a:ext cx="5151848" cy="2257637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accent6">
                <a:lumMod val="40000"/>
                <a:lumOff val="6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F4F83-540C-4E65-A7BA-189AA16D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65673"/>
            <a:ext cx="2458078" cy="3663427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St Ann Catholic Church – Expansion Concept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D936F4-4E6A-49FA-A6D5-072534692C2E}"/>
              </a:ext>
            </a:extLst>
          </p:cNvPr>
          <p:cNvSpPr/>
          <p:nvPr/>
        </p:nvSpPr>
        <p:spPr>
          <a:xfrm>
            <a:off x="3924299" y="966787"/>
            <a:ext cx="1776629" cy="148323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43A47F-BE32-47D9-874C-24FD40EBEBE1}"/>
              </a:ext>
            </a:extLst>
          </p:cNvPr>
          <p:cNvSpPr/>
          <p:nvPr/>
        </p:nvSpPr>
        <p:spPr>
          <a:xfrm>
            <a:off x="3924299" y="4814887"/>
            <a:ext cx="1713507" cy="1483233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025B68-D19F-461B-9501-F7668CB62BD2}"/>
                  </a:ext>
                </a:extLst>
              </p14:cNvPr>
              <p14:cNvContentPartPr/>
              <p14:nvPr/>
            </p14:nvContentPartPr>
            <p14:xfrm>
              <a:off x="9019980" y="234279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025B68-D19F-461B-9501-F7668CB62BD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10980" y="23337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6711225-10DC-402E-8628-581E90D488ED}"/>
                  </a:ext>
                </a:extLst>
              </p14:cNvPr>
              <p14:cNvContentPartPr/>
              <p14:nvPr/>
            </p14:nvContentPartPr>
            <p14:xfrm>
              <a:off x="9353340" y="2352510"/>
              <a:ext cx="39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6711225-10DC-402E-8628-581E90D488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44340" y="2343510"/>
                <a:ext cx="216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85F7D2B-6445-43F1-81E6-92BE5D8D90F2}"/>
                  </a:ext>
                </a:extLst>
              </p14:cNvPr>
              <p14:cNvContentPartPr/>
              <p14:nvPr/>
            </p14:nvContentPartPr>
            <p14:xfrm>
              <a:off x="9362700" y="2611350"/>
              <a:ext cx="10080" cy="7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85F7D2B-6445-43F1-81E6-92BE5D8D90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53700" y="2602710"/>
                <a:ext cx="2772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D180E2-596E-431F-ADD8-94BD567B4218}"/>
                  </a:ext>
                </a:extLst>
              </p14:cNvPr>
              <p14:cNvContentPartPr/>
              <p14:nvPr/>
            </p14:nvContentPartPr>
            <p14:xfrm>
              <a:off x="10172340" y="264771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D180E2-596E-431F-ADD8-94BD567B42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63340" y="263871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3BFEF91A-6A46-4B6E-B7F6-9028FBBC1C62}"/>
              </a:ext>
            </a:extLst>
          </p:cNvPr>
          <p:cNvSpPr/>
          <p:nvPr/>
        </p:nvSpPr>
        <p:spPr>
          <a:xfrm>
            <a:off x="9131648" y="2450020"/>
            <a:ext cx="342720" cy="2390654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AB7D1C-C8CA-4B19-A352-FD565B372DF5}"/>
              </a:ext>
            </a:extLst>
          </p:cNvPr>
          <p:cNvSpPr/>
          <p:nvPr/>
        </p:nvSpPr>
        <p:spPr>
          <a:xfrm>
            <a:off x="9504447" y="2647710"/>
            <a:ext cx="790950" cy="185761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4A3295-0B95-4C14-9DAF-382F4728E988}"/>
              </a:ext>
            </a:extLst>
          </p:cNvPr>
          <p:cNvSpPr txBox="1"/>
          <p:nvPr/>
        </p:nvSpPr>
        <p:spPr>
          <a:xfrm>
            <a:off x="6448425" y="5619750"/>
            <a:ext cx="3276655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Existing Seating :         600</a:t>
            </a:r>
          </a:p>
          <a:p>
            <a:r>
              <a:rPr lang="en-US" dirty="0">
                <a:solidFill>
                  <a:schemeClr val="bg1"/>
                </a:solidFill>
              </a:rPr>
              <a:t>Additional Seating:    629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EAD696-A786-20DF-5ABD-5BA4920CB020}"/>
              </a:ext>
            </a:extLst>
          </p:cNvPr>
          <p:cNvSpPr txBox="1"/>
          <p:nvPr/>
        </p:nvSpPr>
        <p:spPr>
          <a:xfrm>
            <a:off x="5153339" y="2939956"/>
            <a:ext cx="3866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Existing Nave, Narthex, </a:t>
            </a:r>
            <a:r>
              <a:rPr lang="en-US" sz="2800" dirty="0" err="1">
                <a:solidFill>
                  <a:schemeClr val="bg1"/>
                </a:solidFill>
              </a:rPr>
              <a:t>Sacresty</a:t>
            </a:r>
            <a:r>
              <a:rPr lang="en-US" sz="2800" dirty="0">
                <a:solidFill>
                  <a:schemeClr val="bg1"/>
                </a:solidFill>
              </a:rPr>
              <a:t> and Restrooms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27E20C-402B-0212-DBF1-825966AA8A43}"/>
              </a:ext>
            </a:extLst>
          </p:cNvPr>
          <p:cNvSpPr txBox="1"/>
          <p:nvPr/>
        </p:nvSpPr>
        <p:spPr>
          <a:xfrm>
            <a:off x="3852267" y="1168486"/>
            <a:ext cx="196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Expanded Transept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7D4D25-44E0-C036-1555-953864C5B700}"/>
              </a:ext>
            </a:extLst>
          </p:cNvPr>
          <p:cNvSpPr txBox="1"/>
          <p:nvPr/>
        </p:nvSpPr>
        <p:spPr>
          <a:xfrm>
            <a:off x="3852266" y="5135621"/>
            <a:ext cx="196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Expanded Transept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1E17DA-9E61-472B-D785-833EDBC75950}"/>
              </a:ext>
            </a:extLst>
          </p:cNvPr>
          <p:cNvSpPr txBox="1"/>
          <p:nvPr/>
        </p:nvSpPr>
        <p:spPr>
          <a:xfrm>
            <a:off x="9901335" y="5074145"/>
            <a:ext cx="2068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Expanded Narthex</a:t>
            </a: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E5AFEEE5-32ED-6D85-A104-F14488FE214A}"/>
              </a:ext>
            </a:extLst>
          </p:cNvPr>
          <p:cNvSpPr/>
          <p:nvPr/>
        </p:nvSpPr>
        <p:spPr>
          <a:xfrm rot="4219775">
            <a:off x="9403821" y="4310680"/>
            <a:ext cx="1148057" cy="4274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94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49A190-EBB0-4001-BC41-C1D18A521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1514313"/>
            <a:ext cx="8420100" cy="534368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73C1A8-E5A9-4577-BA23-083832DCE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1" y="82108"/>
            <a:ext cx="3724379" cy="2432491"/>
          </a:xfrm>
          <a:solidFill>
            <a:schemeClr val="bg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St Ann Catholic Church – </a:t>
            </a:r>
            <a:br>
              <a:rPr lang="en-US" dirty="0"/>
            </a:br>
            <a:r>
              <a:rPr lang="en-US" dirty="0"/>
              <a:t>Day Chapel Concept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5314E-5A8F-736B-A963-2B95A4BE663E}"/>
              </a:ext>
            </a:extLst>
          </p:cNvPr>
          <p:cNvSpPr txBox="1"/>
          <p:nvPr/>
        </p:nvSpPr>
        <p:spPr>
          <a:xfrm>
            <a:off x="5857875" y="3862991"/>
            <a:ext cx="2933700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Existing Parish Center Offices and Lobby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F0AEE-DE13-21A0-9105-8D5250E39C71}"/>
              </a:ext>
            </a:extLst>
          </p:cNvPr>
          <p:cNvSpPr txBox="1"/>
          <p:nvPr/>
        </p:nvSpPr>
        <p:spPr>
          <a:xfrm>
            <a:off x="10067925" y="3343275"/>
            <a:ext cx="13716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New Day Chapel</a:t>
            </a:r>
          </a:p>
        </p:txBody>
      </p:sp>
    </p:spTree>
    <p:extLst>
      <p:ext uri="{BB962C8B-B14F-4D97-AF65-F5344CB8AC3E}">
        <p14:creationId xmlns:p14="http://schemas.microsoft.com/office/powerpoint/2010/main" val="3267205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49A190-EBB0-4001-BC41-C1D18A521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096" y="1447800"/>
            <a:ext cx="8524904" cy="5410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73C1A8-E5A9-4577-BA23-083832DCE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1" y="82108"/>
            <a:ext cx="3724379" cy="2432491"/>
          </a:xfrm>
          <a:solidFill>
            <a:schemeClr val="bg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St Ann Catholic Church – </a:t>
            </a:r>
            <a:br>
              <a:rPr lang="en-US" dirty="0"/>
            </a:br>
            <a:r>
              <a:rPr lang="en-US" dirty="0"/>
              <a:t>Office </a:t>
            </a:r>
            <a:br>
              <a:rPr lang="en-US" dirty="0"/>
            </a:br>
            <a:r>
              <a:rPr lang="en-US" dirty="0"/>
              <a:t>Concept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CFB16225-A2BD-24C7-D40D-842C5E271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" r="25909" b="-321"/>
          <a:stretch/>
        </p:blipFill>
        <p:spPr>
          <a:xfrm>
            <a:off x="590832" y="2524121"/>
            <a:ext cx="4271733" cy="3419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9A7198-B3C3-6A6E-A3D8-8BD96F729DC2}"/>
              </a:ext>
            </a:extLst>
          </p:cNvPr>
          <p:cNvSpPr txBox="1"/>
          <p:nvPr/>
        </p:nvSpPr>
        <p:spPr>
          <a:xfrm>
            <a:off x="1909710" y="3401326"/>
            <a:ext cx="13716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49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New Office Wing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D8931C-C03B-9F3B-6C44-2D2AD2D46C4F}"/>
              </a:ext>
            </a:extLst>
          </p:cNvPr>
          <p:cNvSpPr txBox="1"/>
          <p:nvPr/>
        </p:nvSpPr>
        <p:spPr>
          <a:xfrm>
            <a:off x="10067925" y="3343275"/>
            <a:ext cx="13716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New Day Chapel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07BEF-9E17-449B-969F-8A6B4B91CB24}"/>
              </a:ext>
            </a:extLst>
          </p:cNvPr>
          <p:cNvSpPr txBox="1"/>
          <p:nvPr/>
        </p:nvSpPr>
        <p:spPr>
          <a:xfrm>
            <a:off x="5857875" y="3862991"/>
            <a:ext cx="2933700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Existing Parish Center Offices and Lobby</a:t>
            </a:r>
          </a:p>
        </p:txBody>
      </p:sp>
    </p:spTree>
    <p:extLst>
      <p:ext uri="{BB962C8B-B14F-4D97-AF65-F5344CB8AC3E}">
        <p14:creationId xmlns:p14="http://schemas.microsoft.com/office/powerpoint/2010/main" val="3369240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able, bed&#10;&#10;Description automatically generated">
            <a:extLst>
              <a:ext uri="{FF2B5EF4-FFF2-40B4-BE49-F238E27FC236}">
                <a16:creationId xmlns:a16="http://schemas.microsoft.com/office/drawing/2014/main" id="{5A59E71E-A665-420D-847A-33F3CA0F5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0" y="40246"/>
            <a:ext cx="12192000" cy="677750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A31D6-5B2A-44E2-976D-ABF582DE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58" y="5200558"/>
            <a:ext cx="10829374" cy="1080938"/>
          </a:xfrm>
        </p:spPr>
        <p:txBody>
          <a:bodyPr/>
          <a:lstStyle/>
          <a:p>
            <a:r>
              <a:rPr lang="en-US" dirty="0"/>
              <a:t>St Ann Catholic Church – Masterplan</a:t>
            </a:r>
          </a:p>
        </p:txBody>
      </p:sp>
    </p:spTree>
    <p:extLst>
      <p:ext uri="{BB962C8B-B14F-4D97-AF65-F5344CB8AC3E}">
        <p14:creationId xmlns:p14="http://schemas.microsoft.com/office/powerpoint/2010/main" val="1792904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6438ECE4-38DE-791C-D362-51ABCFFE8A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" t="3339" r="-203" b="23803"/>
          <a:stretch/>
        </p:blipFill>
        <p:spPr>
          <a:xfrm>
            <a:off x="-1" y="-37505"/>
            <a:ext cx="12258675" cy="6895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5BB063-915B-7715-4727-624B87971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562" y="5182657"/>
            <a:ext cx="4583113" cy="1507067"/>
          </a:xfrm>
        </p:spPr>
        <p:txBody>
          <a:bodyPr/>
          <a:lstStyle/>
          <a:p>
            <a:r>
              <a:rPr lang="en-US" dirty="0"/>
              <a:t>2020 Masterplan</a:t>
            </a:r>
          </a:p>
        </p:txBody>
      </p:sp>
    </p:spTree>
    <p:extLst>
      <p:ext uri="{BB962C8B-B14F-4D97-AF65-F5344CB8AC3E}">
        <p14:creationId xmlns:p14="http://schemas.microsoft.com/office/powerpoint/2010/main" val="354735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56D23-0BDB-8042-371C-B47059A628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St Ann Catholic Church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70DDF3-94BF-E167-0D5A-943D2734CB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Parish Survey – Facilities</a:t>
            </a:r>
          </a:p>
          <a:p>
            <a:r>
              <a:rPr lang="en-US" sz="3200" dirty="0">
                <a:solidFill>
                  <a:schemeClr val="tx1"/>
                </a:solidFill>
              </a:rPr>
              <a:t>May and June, 2023</a:t>
            </a:r>
          </a:p>
        </p:txBody>
      </p:sp>
    </p:spTree>
    <p:extLst>
      <p:ext uri="{BB962C8B-B14F-4D97-AF65-F5344CB8AC3E}">
        <p14:creationId xmlns:p14="http://schemas.microsoft.com/office/powerpoint/2010/main" val="4222654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A9F9-73A9-7A72-6A6A-FBA91C5BC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35" y="695261"/>
            <a:ext cx="8534400" cy="1507067"/>
          </a:xfrm>
        </p:spPr>
        <p:txBody>
          <a:bodyPr/>
          <a:lstStyle/>
          <a:p>
            <a:r>
              <a:rPr lang="en-US" b="1" dirty="0"/>
              <a:t>St Ann Catholic Church</a:t>
            </a:r>
            <a:br>
              <a:rPr lang="en-US" b="1" dirty="0"/>
            </a:br>
            <a:r>
              <a:rPr lang="en-US" b="1" dirty="0"/>
              <a:t>Building Facility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B0E1C-6B6D-741C-BA0D-B28D94C9E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88" y="2460812"/>
            <a:ext cx="8534400" cy="361526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St Ann Church is growing </a:t>
            </a:r>
            <a:r>
              <a:rPr lang="en-US" sz="2400" dirty="0">
                <a:solidFill>
                  <a:schemeClr val="tx1"/>
                </a:solidFill>
              </a:rPr>
              <a:t>at a rapid pace.   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There are </a:t>
            </a:r>
            <a:r>
              <a:rPr lang="en-US" sz="2400" b="1" i="1" dirty="0">
                <a:solidFill>
                  <a:schemeClr val="tx1"/>
                </a:solidFill>
              </a:rPr>
              <a:t>currently no plans for a 2</a:t>
            </a:r>
            <a:r>
              <a:rPr lang="en-US" sz="2400" b="1" i="1" baseline="30000" dirty="0">
                <a:solidFill>
                  <a:schemeClr val="tx1"/>
                </a:solidFill>
              </a:rPr>
              <a:t>nd</a:t>
            </a:r>
            <a:r>
              <a:rPr lang="en-US" sz="2400" b="1" i="1" dirty="0">
                <a:solidFill>
                  <a:schemeClr val="tx1"/>
                </a:solidFill>
              </a:rPr>
              <a:t> church </a:t>
            </a:r>
            <a:r>
              <a:rPr lang="en-US" sz="2400" dirty="0">
                <a:solidFill>
                  <a:schemeClr val="tx1"/>
                </a:solidFill>
              </a:rPr>
              <a:t>within the Raleigh Diocese to serve Johnson County.   </a:t>
            </a:r>
          </a:p>
          <a:p>
            <a:r>
              <a:rPr lang="en-US" sz="2400" dirty="0">
                <a:solidFill>
                  <a:schemeClr val="tx1"/>
                </a:solidFill>
              </a:rPr>
              <a:t>As such, </a:t>
            </a:r>
            <a:r>
              <a:rPr lang="en-US" sz="2400" b="1" dirty="0">
                <a:solidFill>
                  <a:schemeClr val="tx1"/>
                </a:solidFill>
              </a:rPr>
              <a:t>it is time to expand our facilities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</a:rPr>
              <a:t>A survey of parishioners was conducted to solicit feedback on priorities for new or expanded facilities.</a:t>
            </a:r>
          </a:p>
          <a:p>
            <a:r>
              <a:rPr lang="en-US" sz="2400" dirty="0">
                <a:solidFill>
                  <a:schemeClr val="tx1"/>
                </a:solidFill>
              </a:rPr>
              <a:t>To Date, we have received over </a:t>
            </a:r>
            <a:r>
              <a:rPr lang="en-US" sz="2400" b="1" dirty="0">
                <a:solidFill>
                  <a:schemeClr val="tx1"/>
                </a:solidFill>
              </a:rPr>
              <a:t>800 responses </a:t>
            </a:r>
            <a:r>
              <a:rPr lang="en-US" sz="2400" dirty="0">
                <a:solidFill>
                  <a:schemeClr val="tx1"/>
                </a:solidFill>
              </a:rPr>
              <a:t>to the survey.</a:t>
            </a:r>
          </a:p>
        </p:txBody>
      </p:sp>
    </p:spTree>
    <p:extLst>
      <p:ext uri="{BB962C8B-B14F-4D97-AF65-F5344CB8AC3E}">
        <p14:creationId xmlns:p14="http://schemas.microsoft.com/office/powerpoint/2010/main" val="1899452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4EB1-EB9A-3EB6-3298-9EE8D19D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30" y="713191"/>
            <a:ext cx="8534400" cy="1507067"/>
          </a:xfrm>
        </p:spPr>
        <p:txBody>
          <a:bodyPr/>
          <a:lstStyle/>
          <a:p>
            <a:r>
              <a:rPr lang="en-US" b="1" dirty="0"/>
              <a:t>St Ann Catholic Church</a:t>
            </a:r>
            <a:br>
              <a:rPr lang="en-US" b="1" dirty="0"/>
            </a:br>
            <a:r>
              <a:rPr lang="en-US" b="1" dirty="0"/>
              <a:t>Building Facility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94081-B225-0387-936B-35D1FCE50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30" y="2529542"/>
            <a:ext cx="8534400" cy="361526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b="1" dirty="0">
                <a:solidFill>
                  <a:srgbClr val="FF0000"/>
                </a:solidFill>
              </a:rPr>
              <a:t>Bishop</a:t>
            </a:r>
            <a:r>
              <a:rPr lang="en-US" sz="2400" dirty="0">
                <a:solidFill>
                  <a:schemeClr val="tx1"/>
                </a:solidFill>
              </a:rPr>
              <a:t> has blessed our plans to launch a campaign to expand our facilities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We are </a:t>
            </a:r>
            <a:r>
              <a:rPr lang="en-US" sz="2400" b="1" dirty="0">
                <a:solidFill>
                  <a:schemeClr val="tx1"/>
                </a:solidFill>
              </a:rPr>
              <a:t>initiating a financial campaign now!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Pledges</a:t>
            </a:r>
            <a:r>
              <a:rPr lang="en-US" sz="2400" dirty="0">
                <a:solidFill>
                  <a:schemeClr val="tx1"/>
                </a:solidFill>
              </a:rPr>
              <a:t> will be sought with the opportunity to contribute over a </a:t>
            </a:r>
            <a:r>
              <a:rPr lang="en-US" sz="2400" b="1" dirty="0">
                <a:solidFill>
                  <a:schemeClr val="tx1"/>
                </a:solidFill>
              </a:rPr>
              <a:t>4 to 5-year timeframe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</a:rPr>
              <a:t>Please </a:t>
            </a:r>
            <a:r>
              <a:rPr lang="en-US" sz="2400" b="1" dirty="0">
                <a:solidFill>
                  <a:schemeClr val="tx1"/>
                </a:solidFill>
              </a:rPr>
              <a:t>pray for our parish</a:t>
            </a:r>
            <a:r>
              <a:rPr lang="en-US" sz="2400" dirty="0">
                <a:solidFill>
                  <a:schemeClr val="tx1"/>
                </a:solidFill>
              </a:rPr>
              <a:t>, and for our ability to answer God’s call with the success of this campaign.</a:t>
            </a:r>
          </a:p>
        </p:txBody>
      </p:sp>
    </p:spTree>
    <p:extLst>
      <p:ext uri="{BB962C8B-B14F-4D97-AF65-F5344CB8AC3E}">
        <p14:creationId xmlns:p14="http://schemas.microsoft.com/office/powerpoint/2010/main" val="195188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A06A5-C694-B575-15FD-8C498AA28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2023 Facilities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D0D5D-AC46-9F24-9BFD-BEF4BC7BE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201" y="1061657"/>
            <a:ext cx="9512550" cy="3425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tx1"/>
                </a:solidFill>
              </a:rPr>
              <a:t>What facilities are needed to accommodate this growth?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351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4A0AA-5E7A-9409-D729-B3A7D2F9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30" y="703729"/>
            <a:ext cx="8534400" cy="1507067"/>
          </a:xfrm>
        </p:spPr>
        <p:txBody>
          <a:bodyPr/>
          <a:lstStyle/>
          <a:p>
            <a:r>
              <a:rPr lang="en-US" b="1" dirty="0"/>
              <a:t>St Ann Catholic Church</a:t>
            </a:r>
            <a:br>
              <a:rPr lang="en-US" b="1" dirty="0"/>
            </a:br>
            <a:r>
              <a:rPr lang="en-US" b="1" dirty="0"/>
              <a:t>Building Facility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5FAE4-F6FC-0BC1-AEF0-E4D8EC5CF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30" y="2460812"/>
            <a:ext cx="8534400" cy="361526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Prominent Feedback </a:t>
            </a:r>
            <a:r>
              <a:rPr lang="en-US" sz="2400" dirty="0">
                <a:solidFill>
                  <a:schemeClr val="tx1"/>
                </a:solidFill>
              </a:rPr>
              <a:t>from the survey includes: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Overwhelming support for expanding facilities</a:t>
            </a:r>
            <a:r>
              <a:rPr lang="en-US" sz="2200" dirty="0">
                <a:solidFill>
                  <a:schemeClr val="tx1"/>
                </a:solidFill>
              </a:rPr>
              <a:t>.   90% of respondents indicate a willingness to contribute financially.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Top Facility needs are </a:t>
            </a:r>
          </a:p>
          <a:p>
            <a:pPr lvl="2"/>
            <a:r>
              <a:rPr lang="en-US" sz="2000" b="1" i="1" dirty="0">
                <a:solidFill>
                  <a:schemeClr val="tx1"/>
                </a:solidFill>
              </a:rPr>
              <a:t>Expanding the Church</a:t>
            </a:r>
          </a:p>
          <a:p>
            <a:pPr lvl="2"/>
            <a:r>
              <a:rPr lang="en-US" sz="2000" b="1" i="1" dirty="0">
                <a:solidFill>
                  <a:schemeClr val="tx1"/>
                </a:solidFill>
              </a:rPr>
              <a:t>Expanding Parking</a:t>
            </a:r>
          </a:p>
          <a:p>
            <a:pPr lvl="2"/>
            <a:r>
              <a:rPr lang="en-US" sz="2000" b="1" i="1" dirty="0">
                <a:solidFill>
                  <a:schemeClr val="tx1"/>
                </a:solidFill>
              </a:rPr>
              <a:t>Purchasing adjacent land when it becomes available.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6386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4B86D1E-12DE-8E1B-5B05-1CEA3C1D7E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0611046"/>
              </p:ext>
            </p:extLst>
          </p:nvPr>
        </p:nvGraphicFramePr>
        <p:xfrm>
          <a:off x="528918" y="692149"/>
          <a:ext cx="10954870" cy="550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DDE535-CCF4-3506-C40D-B5CA54523FB2}"/>
              </a:ext>
            </a:extLst>
          </p:cNvPr>
          <p:cNvCxnSpPr>
            <a:cxnSpLocks/>
          </p:cNvCxnSpPr>
          <p:nvPr/>
        </p:nvCxnSpPr>
        <p:spPr>
          <a:xfrm>
            <a:off x="2375555" y="1971675"/>
            <a:ext cx="90258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228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4A0AA-5E7A-9409-D729-B3A7D2F9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59" y="685800"/>
            <a:ext cx="8534400" cy="1507067"/>
          </a:xfrm>
        </p:spPr>
        <p:txBody>
          <a:bodyPr/>
          <a:lstStyle/>
          <a:p>
            <a:r>
              <a:rPr lang="en-US" b="1" dirty="0"/>
              <a:t>St Ann Catholic Church</a:t>
            </a:r>
            <a:br>
              <a:rPr lang="en-US" b="1" dirty="0"/>
            </a:br>
            <a:r>
              <a:rPr lang="en-US" b="1" dirty="0"/>
              <a:t>Building Facility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5FAE4-F6FC-0BC1-AEF0-E4D8EC5CF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59" y="2433918"/>
            <a:ext cx="8534400" cy="361526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Additional Feedback from the survey includes: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Strong support for</a:t>
            </a:r>
          </a:p>
          <a:p>
            <a:pPr lvl="2"/>
            <a:r>
              <a:rPr lang="en-US" sz="2000" b="1" dirty="0">
                <a:solidFill>
                  <a:schemeClr val="tx1"/>
                </a:solidFill>
              </a:rPr>
              <a:t>A new Learning Center, </a:t>
            </a:r>
          </a:p>
          <a:p>
            <a:pPr lvl="2"/>
            <a:r>
              <a:rPr lang="en-US" sz="2000" b="1" dirty="0">
                <a:solidFill>
                  <a:schemeClr val="tx1"/>
                </a:solidFill>
              </a:rPr>
              <a:t>Larger Social Hall, and </a:t>
            </a:r>
          </a:p>
          <a:p>
            <a:pPr lvl="2"/>
            <a:r>
              <a:rPr lang="en-US" sz="2000" b="1" dirty="0">
                <a:solidFill>
                  <a:schemeClr val="tx1"/>
                </a:solidFill>
              </a:rPr>
              <a:t>A Day Chapel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38839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9F7C3-0E2C-2800-333E-110C537E6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Demographics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0BCC62D-F825-D866-75D1-89098C8E28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1536867"/>
              </p:ext>
            </p:extLst>
          </p:nvPr>
        </p:nvGraphicFramePr>
        <p:xfrm>
          <a:off x="763588" y="471955"/>
          <a:ext cx="5126225" cy="4292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C34B074-E306-D290-FD9C-8A4485A163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8437523"/>
              </p:ext>
            </p:extLst>
          </p:nvPr>
        </p:nvGraphicFramePr>
        <p:xfrm>
          <a:off x="6194613" y="471955"/>
          <a:ext cx="5540187" cy="4292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1423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8E28B-DEE2-CEE9-2E58-DECE3661E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2" y="3101093"/>
            <a:ext cx="2881801" cy="3029344"/>
          </a:xfrm>
        </p:spPr>
        <p:txBody>
          <a:bodyPr>
            <a:normAutofit/>
          </a:bodyPr>
          <a:lstStyle/>
          <a:p>
            <a:r>
              <a:rPr lang="en-US" sz="3200" dirty="0"/>
              <a:t>Willingness to Support Financially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E77534-A5A0-B2E7-5BAA-DB369DC0A4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074031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06989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04C78-2FDB-2CF8-0934-68F16E4D1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298" y="1339886"/>
            <a:ext cx="10835404" cy="4178227"/>
          </a:xfrm>
        </p:spPr>
        <p:txBody>
          <a:bodyPr>
            <a:noAutofit/>
          </a:bodyPr>
          <a:lstStyle/>
          <a:p>
            <a:pPr marL="45720" lvl="1" indent="0">
              <a:spcAft>
                <a:spcPts val="1800"/>
              </a:spcAft>
              <a:buNone/>
            </a:pPr>
            <a:r>
              <a:rPr lang="en-US" sz="4000" b="1" u="sng" dirty="0">
                <a:solidFill>
                  <a:schemeClr val="tx1"/>
                </a:solidFill>
              </a:rPr>
              <a:t>Current Conditions:</a:t>
            </a:r>
          </a:p>
          <a:p>
            <a:pPr marL="274320" lvl="1"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</a:rPr>
              <a:t>8 masses every weekend – keeps our Priests hopping! </a:t>
            </a:r>
          </a:p>
          <a:p>
            <a:pPr marL="274320" lvl="1"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</a:rPr>
              <a:t>Ash Wednesday masses were overflowing!</a:t>
            </a:r>
          </a:p>
          <a:p>
            <a:pPr marL="274320" lvl="1"/>
            <a:r>
              <a:rPr lang="en-US" sz="3600" dirty="0">
                <a:solidFill>
                  <a:schemeClr val="tx1"/>
                </a:solidFill>
              </a:rPr>
              <a:t>Parking and traffic between Sunday morning masses have become jammed.  </a:t>
            </a:r>
          </a:p>
          <a:p>
            <a:pPr marL="274320" lvl="1"/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81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04F36-1FC3-D043-37A3-46B7D0C6C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2023 Facilities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04C78-2FDB-2CF8-0934-68F16E4D1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23" y="1016001"/>
            <a:ext cx="10835404" cy="3086100"/>
          </a:xfrm>
        </p:spPr>
        <p:txBody>
          <a:bodyPr>
            <a:noAutofit/>
          </a:bodyPr>
          <a:lstStyle/>
          <a:p>
            <a:pPr marL="45720" lvl="1" indent="0">
              <a:spcAft>
                <a:spcPts val="600"/>
              </a:spcAft>
              <a:buNone/>
            </a:pPr>
            <a:r>
              <a:rPr lang="en-US" sz="4000" b="1" u="sng" dirty="0">
                <a:solidFill>
                  <a:schemeClr val="tx1"/>
                </a:solidFill>
              </a:rPr>
              <a:t>Current Conditions:</a:t>
            </a:r>
          </a:p>
          <a:p>
            <a:pPr marL="274320" lvl="1"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</a:rPr>
              <a:t>It is often hard to find available rooms for ministry meetings in the Learning Center.</a:t>
            </a:r>
          </a:p>
          <a:p>
            <a:pPr marL="274320" lvl="1">
              <a:spcAft>
                <a:spcPts val="600"/>
              </a:spcAft>
            </a:pPr>
            <a:endParaRPr lang="en-US" sz="3200" dirty="0">
              <a:solidFill>
                <a:schemeClr val="tx1"/>
              </a:solidFill>
            </a:endParaRPr>
          </a:p>
          <a:p>
            <a:pPr marL="274320" lvl="1"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</a:rPr>
              <a:t>The Social Hall is often overflowing for events.</a:t>
            </a:r>
          </a:p>
        </p:txBody>
      </p:sp>
    </p:spTree>
    <p:extLst>
      <p:ext uri="{BB962C8B-B14F-4D97-AF65-F5344CB8AC3E}">
        <p14:creationId xmlns:p14="http://schemas.microsoft.com/office/powerpoint/2010/main" val="245617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BE1E8-F950-7CAE-138C-8FFF271E4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2023 Facilities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79FE1-3F34-53BE-24B2-49BA75B65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95325"/>
            <a:ext cx="9507538" cy="361526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Imagine what our campus will be like when we have twice as many people?</a:t>
            </a:r>
          </a:p>
        </p:txBody>
      </p:sp>
    </p:spTree>
    <p:extLst>
      <p:ext uri="{BB962C8B-B14F-4D97-AF65-F5344CB8AC3E}">
        <p14:creationId xmlns:p14="http://schemas.microsoft.com/office/powerpoint/2010/main" val="2901622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DFAA-906C-27C8-E7A2-2E17E1C8A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06" y="349873"/>
            <a:ext cx="8534400" cy="1507067"/>
          </a:xfrm>
        </p:spPr>
        <p:txBody>
          <a:bodyPr/>
          <a:lstStyle/>
          <a:p>
            <a:r>
              <a:rPr lang="en-US" u="sng" dirty="0"/>
              <a:t>New / Expanded Facilities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55D02-CB3A-FDD2-B2C0-E59C95122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098" y="1770430"/>
            <a:ext cx="10987804" cy="4063928"/>
          </a:xfrm>
        </p:spPr>
        <p:txBody>
          <a:bodyPr numCol="2">
            <a:no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</a:rPr>
              <a:t>Land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</a:rPr>
              <a:t>Parking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</a:rPr>
              <a:t>Larger Church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</a:rPr>
              <a:t>Day Chapel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</a:rPr>
              <a:t>Larger Classroom </a:t>
            </a:r>
            <a:r>
              <a:rPr lang="en-US" sz="3200" dirty="0" err="1">
                <a:solidFill>
                  <a:schemeClr val="tx1"/>
                </a:solidFill>
              </a:rPr>
              <a:t>Bldg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</a:rPr>
              <a:t>Larger Social Hall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</a:rPr>
              <a:t>Office Space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</a:rPr>
              <a:t>Playground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</a:rPr>
              <a:t>Outdoor Recreation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</a:rPr>
              <a:t>St Ann Pre-K Program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</a:rPr>
              <a:t>St Ann Private K-12 School</a:t>
            </a:r>
          </a:p>
          <a:p>
            <a:pPr>
              <a:spcAft>
                <a:spcPts val="600"/>
              </a:spcAft>
            </a:pPr>
            <a:r>
              <a:rPr lang="en-US" sz="3200" dirty="0" err="1">
                <a:solidFill>
                  <a:schemeClr val="tx1"/>
                </a:solidFill>
              </a:rPr>
              <a:t>Opport</a:t>
            </a:r>
            <a:r>
              <a:rPr lang="en-US" sz="3200" dirty="0">
                <a:solidFill>
                  <a:schemeClr val="tx1"/>
                </a:solidFill>
              </a:rPr>
              <a:t> for Rosary Walk</a:t>
            </a:r>
          </a:p>
        </p:txBody>
      </p:sp>
    </p:spTree>
    <p:extLst>
      <p:ext uri="{BB962C8B-B14F-4D97-AF65-F5344CB8AC3E}">
        <p14:creationId xmlns:p14="http://schemas.microsoft.com/office/powerpoint/2010/main" val="3687266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78A111-7694-4257-8A28-460DDF53D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-46431"/>
            <a:ext cx="12192000" cy="69044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4D7A1D-985A-4B25-BA33-8379320298A4}"/>
              </a:ext>
            </a:extLst>
          </p:cNvPr>
          <p:cNvSpPr txBox="1"/>
          <p:nvPr/>
        </p:nvSpPr>
        <p:spPr>
          <a:xfrm>
            <a:off x="0" y="6396335"/>
            <a:ext cx="287737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Aerial Photo 2023</a:t>
            </a:r>
          </a:p>
        </p:txBody>
      </p:sp>
    </p:spTree>
    <p:extLst>
      <p:ext uri="{BB962C8B-B14F-4D97-AF65-F5344CB8AC3E}">
        <p14:creationId xmlns:p14="http://schemas.microsoft.com/office/powerpoint/2010/main" val="3027465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78A111-7694-4257-8A28-460DDF53D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-46431"/>
            <a:ext cx="12192000" cy="69044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4D7A1D-985A-4B25-BA33-8379320298A4}"/>
              </a:ext>
            </a:extLst>
          </p:cNvPr>
          <p:cNvSpPr txBox="1"/>
          <p:nvPr/>
        </p:nvSpPr>
        <p:spPr>
          <a:xfrm>
            <a:off x="0" y="6027003"/>
            <a:ext cx="2877379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St Ann Land (Current)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AD7F145-F5F8-8013-DA6C-C10CDC74C9AA}"/>
              </a:ext>
            </a:extLst>
          </p:cNvPr>
          <p:cNvSpPr/>
          <p:nvPr/>
        </p:nvSpPr>
        <p:spPr>
          <a:xfrm>
            <a:off x="2047875" y="714375"/>
            <a:ext cx="6172200" cy="5286375"/>
          </a:xfrm>
          <a:custGeom>
            <a:avLst/>
            <a:gdLst>
              <a:gd name="connsiteX0" fmla="*/ 4943475 w 6172200"/>
              <a:gd name="connsiteY0" fmla="*/ 152400 h 5286375"/>
              <a:gd name="connsiteX1" fmla="*/ 4943475 w 6172200"/>
              <a:gd name="connsiteY1" fmla="*/ 152400 h 5286375"/>
              <a:gd name="connsiteX2" fmla="*/ 1733550 w 6172200"/>
              <a:gd name="connsiteY2" fmla="*/ 0 h 5286375"/>
              <a:gd name="connsiteX3" fmla="*/ 1685925 w 6172200"/>
              <a:gd name="connsiteY3" fmla="*/ 714375 h 5286375"/>
              <a:gd name="connsiteX4" fmla="*/ 200025 w 6172200"/>
              <a:gd name="connsiteY4" fmla="*/ 266700 h 5286375"/>
              <a:gd name="connsiteX5" fmla="*/ 0 w 6172200"/>
              <a:gd name="connsiteY5" fmla="*/ 1828800 h 5286375"/>
              <a:gd name="connsiteX6" fmla="*/ 1571625 w 6172200"/>
              <a:gd name="connsiteY6" fmla="*/ 1857375 h 5286375"/>
              <a:gd name="connsiteX7" fmla="*/ 1590675 w 6172200"/>
              <a:gd name="connsiteY7" fmla="*/ 5248275 h 5286375"/>
              <a:gd name="connsiteX8" fmla="*/ 6172200 w 6172200"/>
              <a:gd name="connsiteY8" fmla="*/ 5286375 h 5286375"/>
              <a:gd name="connsiteX9" fmla="*/ 4953000 w 6172200"/>
              <a:gd name="connsiteY9" fmla="*/ 323850 h 5286375"/>
              <a:gd name="connsiteX10" fmla="*/ 4933950 w 6172200"/>
              <a:gd name="connsiteY10" fmla="*/ 276225 h 5286375"/>
              <a:gd name="connsiteX11" fmla="*/ 4943475 w 6172200"/>
              <a:gd name="connsiteY11" fmla="*/ 152400 h 528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72200" h="5286375">
                <a:moveTo>
                  <a:pt x="4943475" y="152400"/>
                </a:moveTo>
                <a:lnTo>
                  <a:pt x="4943475" y="152400"/>
                </a:lnTo>
                <a:lnTo>
                  <a:pt x="1733550" y="0"/>
                </a:lnTo>
                <a:lnTo>
                  <a:pt x="1685925" y="714375"/>
                </a:lnTo>
                <a:lnTo>
                  <a:pt x="200025" y="266700"/>
                </a:lnTo>
                <a:lnTo>
                  <a:pt x="0" y="1828800"/>
                </a:lnTo>
                <a:lnTo>
                  <a:pt x="1571625" y="1857375"/>
                </a:lnTo>
                <a:lnTo>
                  <a:pt x="1590675" y="5248275"/>
                </a:lnTo>
                <a:lnTo>
                  <a:pt x="6172200" y="5286375"/>
                </a:lnTo>
                <a:lnTo>
                  <a:pt x="4953000" y="323850"/>
                </a:lnTo>
                <a:lnTo>
                  <a:pt x="4933950" y="276225"/>
                </a:lnTo>
                <a:lnTo>
                  <a:pt x="4943475" y="1524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E82BC-E3C1-CADC-DC6B-E7863B50E509}"/>
              </a:ext>
            </a:extLst>
          </p:cNvPr>
          <p:cNvSpPr txBox="1"/>
          <p:nvPr/>
        </p:nvSpPr>
        <p:spPr>
          <a:xfrm>
            <a:off x="4253192" y="3016748"/>
            <a:ext cx="239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 Acres </a:t>
            </a:r>
          </a:p>
          <a:p>
            <a:r>
              <a:rPr lang="en-US" dirty="0"/>
              <a:t>(Currently Owned)</a:t>
            </a:r>
          </a:p>
        </p:txBody>
      </p:sp>
    </p:spTree>
    <p:extLst>
      <p:ext uri="{BB962C8B-B14F-4D97-AF65-F5344CB8AC3E}">
        <p14:creationId xmlns:p14="http://schemas.microsoft.com/office/powerpoint/2010/main" val="272262949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</TotalTime>
  <Words>669</Words>
  <Application>Microsoft Office PowerPoint</Application>
  <PresentationFormat>Widescreen</PresentationFormat>
  <Paragraphs>129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Century Gothic</vt:lpstr>
      <vt:lpstr>Wingdings 3</vt:lpstr>
      <vt:lpstr>Slice</vt:lpstr>
      <vt:lpstr>St Ann Catholic Church  (Johnston county)</vt:lpstr>
      <vt:lpstr>Registered Family Growth</vt:lpstr>
      <vt:lpstr>2023 Facilities Planning</vt:lpstr>
      <vt:lpstr>PowerPoint Presentation</vt:lpstr>
      <vt:lpstr>2023 Facilities Planning</vt:lpstr>
      <vt:lpstr>2023 Facilities Planning</vt:lpstr>
      <vt:lpstr>New / Expanded Facilities Needed</vt:lpstr>
      <vt:lpstr>PowerPoint Presentation</vt:lpstr>
      <vt:lpstr>PowerPoint Presentation</vt:lpstr>
      <vt:lpstr>PowerPoint Presentation</vt:lpstr>
      <vt:lpstr>PowerPoint Presentation</vt:lpstr>
      <vt:lpstr>2020 MASTERPLAN</vt:lpstr>
      <vt:lpstr>St Ann Catholic Church (Johnston County)</vt:lpstr>
      <vt:lpstr>St Ann Catholic Church (Johnston County)</vt:lpstr>
      <vt:lpstr>St Ann Catholic Church (Johnston County)</vt:lpstr>
      <vt:lpstr>St Ann Catholic Church (Johnston County)</vt:lpstr>
      <vt:lpstr>St Ann Catholic Church (Johnston County)</vt:lpstr>
      <vt:lpstr>St Ann Catholic Church (Johnston County)</vt:lpstr>
      <vt:lpstr>St Ann Catholic Church (Johnston County)</vt:lpstr>
      <vt:lpstr>St Ann Catholic Church – Masterplan</vt:lpstr>
      <vt:lpstr>St Ann Catholic Church – Expansion Concept</vt:lpstr>
      <vt:lpstr>St Ann Catholic Church – Expansion Concept</vt:lpstr>
      <vt:lpstr>St Ann Catholic Church –  Day Chapel Concept</vt:lpstr>
      <vt:lpstr>St Ann Catholic Church –  Office  Concept</vt:lpstr>
      <vt:lpstr>St Ann Catholic Church – Masterplan</vt:lpstr>
      <vt:lpstr>2020 Masterplan</vt:lpstr>
      <vt:lpstr>St Ann Catholic Church</vt:lpstr>
      <vt:lpstr>St Ann Catholic Church Building Facility Survey</vt:lpstr>
      <vt:lpstr>St Ann Catholic Church Building Facility Survey</vt:lpstr>
      <vt:lpstr>St Ann Catholic Church Building Facility Survey</vt:lpstr>
      <vt:lpstr>PowerPoint Presentation</vt:lpstr>
      <vt:lpstr>St Ann Catholic Church Building Facility Survey</vt:lpstr>
      <vt:lpstr>Response Demographics</vt:lpstr>
      <vt:lpstr>Willingness to Support Financially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Ann Catholic Church</dc:title>
  <dc:creator>Dean Penny</dc:creator>
  <cp:lastModifiedBy>Dean Penny</cp:lastModifiedBy>
  <cp:revision>17</cp:revision>
  <dcterms:created xsi:type="dcterms:W3CDTF">2020-05-19T19:02:05Z</dcterms:created>
  <dcterms:modified xsi:type="dcterms:W3CDTF">2023-09-11T18:21:39Z</dcterms:modified>
</cp:coreProperties>
</file>