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2DCD7-411A-4E2C-9C07-52C0121352FE}" v="71" dt="2023-07-07T19:25:04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Response</a:t>
            </a:r>
            <a:r>
              <a:rPr lang="en-US" sz="1800" b="1" baseline="0"/>
              <a:t> by Mass / Online Form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Summary!$AH$7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Summary!$AG$8:$AG$16</c:f>
              <c:strCache>
                <c:ptCount val="9"/>
                <c:pt idx="0">
                  <c:v>430pm Sat</c:v>
                </c:pt>
                <c:pt idx="1">
                  <c:v>7pm Sat</c:v>
                </c:pt>
                <c:pt idx="2">
                  <c:v>7am Sun</c:v>
                </c:pt>
                <c:pt idx="3">
                  <c:v>8am Sun</c:v>
                </c:pt>
                <c:pt idx="4">
                  <c:v>9:30am Sun</c:v>
                </c:pt>
                <c:pt idx="5">
                  <c:v>11am Sun</c:v>
                </c:pt>
                <c:pt idx="6">
                  <c:v>1230 Sun</c:v>
                </c:pt>
                <c:pt idx="7">
                  <c:v>7pm Sun</c:v>
                </c:pt>
                <c:pt idx="8">
                  <c:v>Google Online Form</c:v>
                </c:pt>
              </c:strCache>
            </c:strRef>
          </c:cat>
          <c:val>
            <c:numRef>
              <c:f>Summary!$AH$8:$AH$16</c:f>
              <c:numCache>
                <c:formatCode>General</c:formatCode>
                <c:ptCount val="9"/>
                <c:pt idx="0">
                  <c:v>63</c:v>
                </c:pt>
                <c:pt idx="1">
                  <c:v>58</c:v>
                </c:pt>
                <c:pt idx="2">
                  <c:v>38</c:v>
                </c:pt>
                <c:pt idx="3">
                  <c:v>83</c:v>
                </c:pt>
                <c:pt idx="4">
                  <c:v>127</c:v>
                </c:pt>
                <c:pt idx="5">
                  <c:v>109</c:v>
                </c:pt>
                <c:pt idx="6">
                  <c:v>190</c:v>
                </c:pt>
                <c:pt idx="7">
                  <c:v>41</c:v>
                </c:pt>
                <c:pt idx="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7-430B-AC76-90048B1A1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611712"/>
        <c:axId val="435612192"/>
      </c:barChart>
      <c:catAx>
        <c:axId val="4356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612192"/>
        <c:crosses val="autoZero"/>
        <c:auto val="1"/>
        <c:lblAlgn val="ctr"/>
        <c:lblOffset val="100"/>
        <c:noMultiLvlLbl val="0"/>
      </c:catAx>
      <c:valAx>
        <c:axId val="4356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6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Age</a:t>
            </a:r>
            <a:r>
              <a:rPr lang="en-US" sz="1800" b="1" baseline="0"/>
              <a:t> Demographics of Responses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Summary!$W$6:$AD$7</c:f>
              <c:multiLvlStrCache>
                <c:ptCount val="8"/>
                <c:lvl>
                  <c:pt idx="0">
                    <c:v>Under 18</c:v>
                  </c:pt>
                  <c:pt idx="1">
                    <c:v>18-24</c:v>
                  </c:pt>
                  <c:pt idx="2">
                    <c:v>25-34</c:v>
                  </c:pt>
                  <c:pt idx="3">
                    <c:v>35-44</c:v>
                  </c:pt>
                  <c:pt idx="4">
                    <c:v>45-54</c:v>
                  </c:pt>
                  <c:pt idx="5">
                    <c:v>55-64</c:v>
                  </c:pt>
                  <c:pt idx="6">
                    <c:v>65-74</c:v>
                  </c:pt>
                  <c:pt idx="7">
                    <c:v>75+</c:v>
                  </c:pt>
                </c:lvl>
                <c:lvl>
                  <c:pt idx="0">
                    <c:v>Age Range</c:v>
                  </c:pt>
                </c:lvl>
              </c:multiLvlStrCache>
            </c:multiLvlStrRef>
          </c:cat>
          <c:val>
            <c:numRef>
              <c:f>Summary!$W$8:$AD$8</c:f>
              <c:numCache>
                <c:formatCode>General</c:formatCode>
                <c:ptCount val="8"/>
                <c:pt idx="0">
                  <c:v>35</c:v>
                </c:pt>
                <c:pt idx="1">
                  <c:v>58</c:v>
                </c:pt>
                <c:pt idx="2">
                  <c:v>66</c:v>
                </c:pt>
                <c:pt idx="3">
                  <c:v>123</c:v>
                </c:pt>
                <c:pt idx="4">
                  <c:v>131</c:v>
                </c:pt>
                <c:pt idx="5">
                  <c:v>78</c:v>
                </c:pt>
                <c:pt idx="6">
                  <c:v>79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5-4236-B6BD-8A7927996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136272"/>
        <c:axId val="305137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Summary!$W$9:$AD$9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AD5-4236-B6BD-8A79279964D4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Summary!$W$10:$AD$10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AD5-4236-B6BD-8A79279964D4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Summary!$W$11:$AD$11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AD5-4236-B6BD-8A79279964D4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Summary!$W$12:$AD$12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AD5-4236-B6BD-8A79279964D4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Summary!$W$13:$AD$13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AD5-4236-B6BD-8A79279964D4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Summary!$W$14:$AD$14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AD5-4236-B6BD-8A79279964D4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Summary!$W$6:$AD$7</c15:sqref>
                        </c15:formulaRef>
                      </c:ext>
                    </c:extLst>
                    <c:multiLvlStrCache>
                      <c:ptCount val="8"/>
                      <c:lvl>
                        <c:pt idx="0">
                          <c:v>Under 18</c:v>
                        </c:pt>
                        <c:pt idx="1">
                          <c:v>18-24</c:v>
                        </c:pt>
                        <c:pt idx="2">
                          <c:v>25-34</c:v>
                        </c:pt>
                        <c:pt idx="3">
                          <c:v>35-44</c:v>
                        </c:pt>
                        <c:pt idx="4">
                          <c:v>45-54</c:v>
                        </c:pt>
                        <c:pt idx="5">
                          <c:v>55-64</c:v>
                        </c:pt>
                        <c:pt idx="6">
                          <c:v>65-74</c:v>
                        </c:pt>
                        <c:pt idx="7">
                          <c:v>75+</c:v>
                        </c:pt>
                      </c:lvl>
                      <c:lvl>
                        <c:pt idx="0">
                          <c:v>Age Range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Summary!$W$15:$AD$15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AD5-4236-B6BD-8A79279964D4}"/>
                  </c:ext>
                </c:extLst>
              </c15:ser>
            </c15:filteredBarSeries>
          </c:ext>
        </c:extLst>
      </c:barChart>
      <c:catAx>
        <c:axId val="30513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137232"/>
        <c:crosses val="autoZero"/>
        <c:auto val="1"/>
        <c:lblAlgn val="ctr"/>
        <c:lblOffset val="100"/>
        <c:noMultiLvlLbl val="0"/>
      </c:catAx>
      <c:valAx>
        <c:axId val="30513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13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/>
              <a:t>Willingness to Support Financially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6-45CC-A87A-B7C6C3AB3CD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6-45CC-A87A-B7C6C3AB3C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6-45CC-A87A-B7C6C3AB3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Summary!$J$7:$L$7</c:f>
              <c:strCache>
                <c:ptCount val="3"/>
                <c:pt idx="0">
                  <c:v>Not Likely</c:v>
                </c:pt>
                <c:pt idx="1">
                  <c:v>Likely</c:v>
                </c:pt>
                <c:pt idx="2">
                  <c:v>Very Likely</c:v>
                </c:pt>
              </c:strCache>
              <c:extLst/>
            </c:strRef>
          </c:cat>
          <c:val>
            <c:numRef>
              <c:f>Summary!$J$8:$L$8</c:f>
              <c:numCache>
                <c:formatCode>General</c:formatCode>
                <c:ptCount val="3"/>
                <c:pt idx="0">
                  <c:v>69</c:v>
                </c:pt>
                <c:pt idx="1">
                  <c:v>386</c:v>
                </c:pt>
                <c:pt idx="2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46-45CC-A87A-B7C6C3AB3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7E46-45CC-A87A-B7C6C3AB3CD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Summary!$J$9:$L$9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7E46-45CC-A87A-B7C6C3AB3CDA}"/>
                  </c:ext>
                </c:extLst>
              </c15:ser>
            </c15:filteredPieSeries>
            <c15:filteredPieSeries>
              <c15:ser>
                <c:idx val="2"/>
                <c:order val="2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7E46-45CC-A87A-B7C6C3AB3C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Summary!$J$10:$L$10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E46-45CC-A87A-B7C6C3AB3CDA}"/>
                  </c:ext>
                </c:extLst>
              </c15:ser>
            </c15:filteredPieSeries>
            <c15:filteredPieSeries>
              <c15:ser>
                <c:idx val="3"/>
                <c:order val="3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7E46-45CC-A87A-B7C6C3AB3C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Summary!$J$11:$L$11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E46-45CC-A87A-B7C6C3AB3CDA}"/>
                  </c:ext>
                </c:extLst>
              </c15:ser>
            </c15:filteredPieSeries>
            <c15:filteredPieSeries>
              <c15:ser>
                <c:idx val="4"/>
                <c:order val="4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7E46-45CC-A87A-B7C6C3AB3C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Summary!$J$12:$L$12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7E46-45CC-A87A-B7C6C3AB3CDA}"/>
                  </c:ext>
                </c:extLst>
              </c15:ser>
            </c15:filteredPieSeries>
            <c15:filteredPieSeries>
              <c15:ser>
                <c:idx val="5"/>
                <c:order val="5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7E46-45CC-A87A-B7C6C3AB3C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Summary!$J$13:$L$13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7E46-45CC-A87A-B7C6C3AB3CDA}"/>
                  </c:ext>
                </c:extLst>
              </c15:ser>
            </c15:filteredPieSeries>
            <c15:filteredPieSeries>
              <c15:ser>
                <c:idx val="6"/>
                <c:order val="6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7E46-45CC-A87A-B7C6C3AB3C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Summary!$J$14:$L$14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7E46-45CC-A87A-B7C6C3AB3CDA}"/>
                  </c:ext>
                </c:extLst>
              </c15:ser>
            </c15:filteredPieSeries>
            <c15:filteredPieSeries>
              <c15:ser>
                <c:idx val="7"/>
                <c:order val="7"/>
                <c:dPt>
                  <c:idx val="0"/>
                  <c:bubble3D val="0"/>
                  <c:spPr>
                    <a:solidFill>
                      <a:schemeClr val="accent4">
                        <a:shade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7E46-45CC-A87A-B7C6C3AB3CD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7E46-45CC-A87A-B7C6C3AB3CD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tint val="6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7E46-45CC-A87A-B7C6C3AB3CD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Summary!$J$7:$L$7</c15:sqref>
                        </c15:formulaRef>
                      </c:ext>
                    </c:extLst>
                    <c:strCache>
                      <c:ptCount val="3"/>
                      <c:pt idx="0">
                        <c:v>Not Likely</c:v>
                      </c:pt>
                      <c:pt idx="1">
                        <c:v>Likely</c:v>
                      </c:pt>
                      <c:pt idx="2">
                        <c:v>Very 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Summary!$J$15:$L$15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7E46-45CC-A87A-B7C6C3AB3CDA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476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Facility</a:t>
            </a:r>
            <a:r>
              <a:rPr lang="en-US" sz="3200" b="1" baseline="0" dirty="0"/>
              <a:t> Average</a:t>
            </a: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tx>
            <c:v>Weighted Average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'[June 10 11 2023 Survey Summary of Results^.xlsx]Summary'!$B$8:$B$15</c:f>
              <c:strCache>
                <c:ptCount val="8"/>
                <c:pt idx="0">
                  <c:v>Expand Church and Narthex</c:v>
                </c:pt>
                <c:pt idx="1">
                  <c:v>St Ann Private K-12 School</c:v>
                </c:pt>
                <c:pt idx="2">
                  <c:v>Purchase Land</c:v>
                </c:pt>
                <c:pt idx="3">
                  <c:v>Consolidate Office Space</c:v>
                </c:pt>
                <c:pt idx="4">
                  <c:v>Recreational Space / Playground</c:v>
                </c:pt>
                <c:pt idx="5">
                  <c:v>Day Chapel</c:v>
                </c:pt>
                <c:pt idx="6">
                  <c:v>Larger Learning Center / Social Hall</c:v>
                </c:pt>
                <c:pt idx="7">
                  <c:v>More Parking</c:v>
                </c:pt>
              </c:strCache>
              <c:extLst xmlns:c15="http://schemas.microsoft.com/office/drawing/2012/chart"/>
            </c:strRef>
          </c:cat>
          <c:val>
            <c:numRef>
              <c:f>'[June 10 11 2023 Survey Summary of Results^.xlsx]Summary'!$H$8:$H$15</c:f>
              <c:numCache>
                <c:formatCode>0.0</c:formatCode>
                <c:ptCount val="8"/>
                <c:pt idx="0">
                  <c:v>3.5037500000000001</c:v>
                </c:pt>
                <c:pt idx="1">
                  <c:v>2.835</c:v>
                </c:pt>
                <c:pt idx="2">
                  <c:v>3.1537500000000001</c:v>
                </c:pt>
                <c:pt idx="3">
                  <c:v>2.5950000000000002</c:v>
                </c:pt>
                <c:pt idx="4">
                  <c:v>2.5674999999999999</c:v>
                </c:pt>
                <c:pt idx="5">
                  <c:v>2.9750000000000001</c:v>
                </c:pt>
                <c:pt idx="6">
                  <c:v>2.9762499999999998</c:v>
                </c:pt>
                <c:pt idx="7">
                  <c:v>3.2912499999999998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8F3-4197-9733-6BF8CCB3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425936"/>
        <c:axId val="4314268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v>Rank 1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'[June 10 11 2023 Survey Summary of Results^.xlsx]Summary'!$B$8:$B$15</c15:sqref>
                        </c15:formulaRef>
                      </c:ext>
                    </c:extLst>
                    <c:strCache>
                      <c:ptCount val="8"/>
                      <c:pt idx="0">
                        <c:v>Expand Church and Narthex</c:v>
                      </c:pt>
                      <c:pt idx="1">
                        <c:v>St Ann Private K-12 School</c:v>
                      </c:pt>
                      <c:pt idx="2">
                        <c:v>Purchase Land</c:v>
                      </c:pt>
                      <c:pt idx="3">
                        <c:v>Consolidate Office Space</c:v>
                      </c:pt>
                      <c:pt idx="4">
                        <c:v>Recreational Space / Playground</c:v>
                      </c:pt>
                      <c:pt idx="5">
                        <c:v>Day Chapel</c:v>
                      </c:pt>
                      <c:pt idx="6">
                        <c:v>Larger Learning Center / Social Hall</c:v>
                      </c:pt>
                      <c:pt idx="7">
                        <c:v>More Parking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'[June 10 11 2023 Survey Summary of Results^.xlsx]Summary'!$C$8:$C$15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30</c:v>
                      </c:pt>
                      <c:pt idx="1">
                        <c:v>99</c:v>
                      </c:pt>
                      <c:pt idx="2">
                        <c:v>43</c:v>
                      </c:pt>
                      <c:pt idx="3">
                        <c:v>90</c:v>
                      </c:pt>
                      <c:pt idx="4">
                        <c:v>114</c:v>
                      </c:pt>
                      <c:pt idx="5">
                        <c:v>59</c:v>
                      </c:pt>
                      <c:pt idx="6">
                        <c:v>60</c:v>
                      </c:pt>
                      <c:pt idx="7">
                        <c:v>45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8F3-4197-9733-6BF8CCB3D8F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v>Rank 2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Results^.xlsx]Summary'!$B$8:$B$15</c15:sqref>
                        </c15:formulaRef>
                      </c:ext>
                    </c:extLst>
                    <c:strCache>
                      <c:ptCount val="8"/>
                      <c:pt idx="0">
                        <c:v>Expand Church and Narthex</c:v>
                      </c:pt>
                      <c:pt idx="1">
                        <c:v>St Ann Private K-12 School</c:v>
                      </c:pt>
                      <c:pt idx="2">
                        <c:v>Purchase Land</c:v>
                      </c:pt>
                      <c:pt idx="3">
                        <c:v>Consolidate Office Space</c:v>
                      </c:pt>
                      <c:pt idx="4">
                        <c:v>Recreational Space / Playground</c:v>
                      </c:pt>
                      <c:pt idx="5">
                        <c:v>Day Chapel</c:v>
                      </c:pt>
                      <c:pt idx="6">
                        <c:v>Larger Learning Center / Social Hall</c:v>
                      </c:pt>
                      <c:pt idx="7">
                        <c:v>More Parking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Results^.xlsx]Summary'!$D$8:$D$15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</c:v>
                      </c:pt>
                      <c:pt idx="1">
                        <c:v>39</c:v>
                      </c:pt>
                      <c:pt idx="2">
                        <c:v>37</c:v>
                      </c:pt>
                      <c:pt idx="3">
                        <c:v>70</c:v>
                      </c:pt>
                      <c:pt idx="4">
                        <c:v>53</c:v>
                      </c:pt>
                      <c:pt idx="5">
                        <c:v>52</c:v>
                      </c:pt>
                      <c:pt idx="6">
                        <c:v>35</c:v>
                      </c:pt>
                      <c:pt idx="7">
                        <c:v>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8F3-4197-9733-6BF8CCB3D8F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v>Rank 3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Results^.xlsx]Summary'!$B$8:$B$15</c15:sqref>
                        </c15:formulaRef>
                      </c:ext>
                    </c:extLst>
                    <c:strCache>
                      <c:ptCount val="8"/>
                      <c:pt idx="0">
                        <c:v>Expand Church and Narthex</c:v>
                      </c:pt>
                      <c:pt idx="1">
                        <c:v>St Ann Private K-12 School</c:v>
                      </c:pt>
                      <c:pt idx="2">
                        <c:v>Purchase Land</c:v>
                      </c:pt>
                      <c:pt idx="3">
                        <c:v>Consolidate Office Space</c:v>
                      </c:pt>
                      <c:pt idx="4">
                        <c:v>Recreational Space / Playground</c:v>
                      </c:pt>
                      <c:pt idx="5">
                        <c:v>Day Chapel</c:v>
                      </c:pt>
                      <c:pt idx="6">
                        <c:v>Larger Learning Center / Social Hall</c:v>
                      </c:pt>
                      <c:pt idx="7">
                        <c:v>More Parking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Results^.xlsx]Summary'!$E$8:$E$15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58</c:v>
                      </c:pt>
                      <c:pt idx="1">
                        <c:v>86</c:v>
                      </c:pt>
                      <c:pt idx="2">
                        <c:v>110</c:v>
                      </c:pt>
                      <c:pt idx="3">
                        <c:v>122</c:v>
                      </c:pt>
                      <c:pt idx="4">
                        <c:v>107</c:v>
                      </c:pt>
                      <c:pt idx="5">
                        <c:v>105</c:v>
                      </c:pt>
                      <c:pt idx="6">
                        <c:v>96</c:v>
                      </c:pt>
                      <c:pt idx="7">
                        <c:v>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8F3-4197-9733-6BF8CCB3D8F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v>Rank 4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Results^.xlsx]Summary'!$B$8:$B$15</c15:sqref>
                        </c15:formulaRef>
                      </c:ext>
                    </c:extLst>
                    <c:strCache>
                      <c:ptCount val="8"/>
                      <c:pt idx="0">
                        <c:v>Expand Church and Narthex</c:v>
                      </c:pt>
                      <c:pt idx="1">
                        <c:v>St Ann Private K-12 School</c:v>
                      </c:pt>
                      <c:pt idx="2">
                        <c:v>Purchase Land</c:v>
                      </c:pt>
                      <c:pt idx="3">
                        <c:v>Consolidate Office Space</c:v>
                      </c:pt>
                      <c:pt idx="4">
                        <c:v>Recreational Space / Playground</c:v>
                      </c:pt>
                      <c:pt idx="5">
                        <c:v>Day Chapel</c:v>
                      </c:pt>
                      <c:pt idx="6">
                        <c:v>Larger Learning Center / Social Hall</c:v>
                      </c:pt>
                      <c:pt idx="7">
                        <c:v>More Parking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Results^.xlsx]Summary'!$F$8:$F$15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73</c:v>
                      </c:pt>
                      <c:pt idx="1">
                        <c:v>87</c:v>
                      </c:pt>
                      <c:pt idx="2">
                        <c:v>99</c:v>
                      </c:pt>
                      <c:pt idx="3">
                        <c:v>110</c:v>
                      </c:pt>
                      <c:pt idx="4">
                        <c:v>97</c:v>
                      </c:pt>
                      <c:pt idx="5">
                        <c:v>98</c:v>
                      </c:pt>
                      <c:pt idx="6">
                        <c:v>127</c:v>
                      </c:pt>
                      <c:pt idx="7">
                        <c:v>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8F3-4197-9733-6BF8CCB3D8F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v>Rank 5</c:v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Results^.xlsx]Summary'!$B$8:$B$15</c15:sqref>
                        </c15:formulaRef>
                      </c:ext>
                    </c:extLst>
                    <c:strCache>
                      <c:ptCount val="8"/>
                      <c:pt idx="0">
                        <c:v>Expand Church and Narthex</c:v>
                      </c:pt>
                      <c:pt idx="1">
                        <c:v>St Ann Private K-12 School</c:v>
                      </c:pt>
                      <c:pt idx="2">
                        <c:v>Purchase Land</c:v>
                      </c:pt>
                      <c:pt idx="3">
                        <c:v>Consolidate Office Space</c:v>
                      </c:pt>
                      <c:pt idx="4">
                        <c:v>Recreational Space / Playground</c:v>
                      </c:pt>
                      <c:pt idx="5">
                        <c:v>Day Chapel</c:v>
                      </c:pt>
                      <c:pt idx="6">
                        <c:v>Larger Learning Center / Social Hall</c:v>
                      </c:pt>
                      <c:pt idx="7">
                        <c:v>More Parking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'[June 10 11 2023 Survey Summary of Results^.xlsx]Summary'!$G$8:$G$15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455</c:v>
                      </c:pt>
                      <c:pt idx="1">
                        <c:v>297</c:v>
                      </c:pt>
                      <c:pt idx="2">
                        <c:v>336</c:v>
                      </c:pt>
                      <c:pt idx="3">
                        <c:v>208</c:v>
                      </c:pt>
                      <c:pt idx="4">
                        <c:v>225</c:v>
                      </c:pt>
                      <c:pt idx="5">
                        <c:v>302</c:v>
                      </c:pt>
                      <c:pt idx="6">
                        <c:v>291</c:v>
                      </c:pt>
                      <c:pt idx="7">
                        <c:v>385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8F3-4197-9733-6BF8CCB3D8F6}"/>
                  </c:ext>
                </c:extLst>
              </c15:ser>
            </c15:filteredBarSeries>
          </c:ext>
        </c:extLst>
      </c:barChart>
      <c:catAx>
        <c:axId val="43142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26896"/>
        <c:crosses val="autoZero"/>
        <c:auto val="1"/>
        <c:lblAlgn val="ctr"/>
        <c:lblOffset val="100"/>
        <c:noMultiLvlLbl val="0"/>
      </c:catAx>
      <c:valAx>
        <c:axId val="43142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42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7">
  <a:schemeClr val="accent5"/>
  <a:schemeClr val="accent5"/>
  <a:schemeClr val="accent5"/>
  <a:schemeClr val="accent5"/>
  <a:schemeClr val="accent5"/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0.71751</cdr:x>
      <cdr:y>0.75551</cdr:y>
    </cdr:from>
    <cdr:to>
      <cdr:x>0.95759</cdr:x>
      <cdr:y>0.89696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F05AF8-FC27-3A86-906D-D2FEC0B253D6}"/>
            </a:ext>
          </a:extLst>
        </cdr:cNvPr>
        <cdr:cNvSpPr txBox="1"/>
      </cdr:nvSpPr>
      <cdr:spPr>
        <a:xfrm xmlns:a="http://schemas.openxmlformats.org/drawingml/2006/main">
          <a:off x="4902196" y="3977583"/>
          <a:ext cx="1640264" cy="74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Approx 800 Responses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0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13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2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5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95B2-43FA-493A-9C6C-4B947302C85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13A652-FC75-4A34-B681-A4001D5A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6D23-0BDB-8042-371C-B47059A62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 Ann Catholic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0DDF3-94BF-E167-0D5A-943D2734CB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Parish Survey – Facilities</a:t>
            </a:r>
          </a:p>
          <a:p>
            <a:r>
              <a:rPr lang="en-US" sz="3200" dirty="0"/>
              <a:t>May and June, 2023</a:t>
            </a:r>
          </a:p>
        </p:txBody>
      </p:sp>
    </p:spTree>
    <p:extLst>
      <p:ext uri="{BB962C8B-B14F-4D97-AF65-F5344CB8AC3E}">
        <p14:creationId xmlns:p14="http://schemas.microsoft.com/office/powerpoint/2010/main" val="422265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A9F9-73A9-7A72-6A6A-FBA91C5B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 Ann Catholic Church</a:t>
            </a:r>
            <a:br>
              <a:rPr lang="en-US" b="1" dirty="0"/>
            </a:br>
            <a:r>
              <a:rPr lang="en-US" b="1" dirty="0"/>
              <a:t>Building Facility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B0E1C-6B6D-741C-BA0D-B28D94C9E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St Ann Church is growing </a:t>
            </a:r>
            <a:r>
              <a:rPr lang="en-US" sz="2400" dirty="0"/>
              <a:t>at a rapid pace.   </a:t>
            </a:r>
          </a:p>
          <a:p>
            <a:r>
              <a:rPr lang="en-US" sz="2400" dirty="0"/>
              <a:t>There are </a:t>
            </a:r>
            <a:r>
              <a:rPr lang="en-US" sz="2400" b="1" i="1" dirty="0"/>
              <a:t>currently no plans for a 2</a:t>
            </a:r>
            <a:r>
              <a:rPr lang="en-US" sz="2400" b="1" i="1" baseline="30000" dirty="0"/>
              <a:t>nd</a:t>
            </a:r>
            <a:r>
              <a:rPr lang="en-US" sz="2400" b="1" i="1" dirty="0"/>
              <a:t> church </a:t>
            </a:r>
            <a:r>
              <a:rPr lang="en-US" sz="2400" dirty="0"/>
              <a:t>within the Raleigh Diocese to serve Johnson County.   </a:t>
            </a:r>
          </a:p>
          <a:p>
            <a:r>
              <a:rPr lang="en-US" sz="2400" dirty="0"/>
              <a:t>As such, </a:t>
            </a:r>
            <a:r>
              <a:rPr lang="en-US" sz="2400" b="1" dirty="0"/>
              <a:t>it is time to expand our facilities</a:t>
            </a:r>
            <a:r>
              <a:rPr lang="en-US" sz="2400" dirty="0"/>
              <a:t>.</a:t>
            </a:r>
          </a:p>
          <a:p>
            <a:r>
              <a:rPr lang="en-US" sz="2400" dirty="0"/>
              <a:t>A survey of parishioners was conducted to solicit feedback on priorities for new or expanded facilities.</a:t>
            </a:r>
          </a:p>
          <a:p>
            <a:r>
              <a:rPr lang="en-US" sz="2400" dirty="0"/>
              <a:t>To Date, we have received over </a:t>
            </a:r>
            <a:r>
              <a:rPr lang="en-US" sz="2400" b="1" dirty="0"/>
              <a:t>800 responses </a:t>
            </a:r>
            <a:r>
              <a:rPr lang="en-US" sz="2400" dirty="0"/>
              <a:t>to the survey.</a:t>
            </a:r>
          </a:p>
        </p:txBody>
      </p:sp>
    </p:spTree>
    <p:extLst>
      <p:ext uri="{BB962C8B-B14F-4D97-AF65-F5344CB8AC3E}">
        <p14:creationId xmlns:p14="http://schemas.microsoft.com/office/powerpoint/2010/main" val="189945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A0AA-5E7A-9409-D729-B3A7D2F9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 Ann Catholic Church</a:t>
            </a:r>
            <a:br>
              <a:rPr lang="en-US" b="1" dirty="0"/>
            </a:br>
            <a:r>
              <a:rPr lang="en-US" b="1" dirty="0"/>
              <a:t>Building Facility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FAE4-F6FC-0BC1-AEF0-E4D8EC5C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Prominent Feedback </a:t>
            </a:r>
            <a:r>
              <a:rPr lang="en-US" sz="2400" dirty="0"/>
              <a:t>from the survey includes:</a:t>
            </a:r>
          </a:p>
          <a:p>
            <a:pPr lvl="1"/>
            <a:r>
              <a:rPr lang="en-US" sz="2200" b="1" dirty="0"/>
              <a:t>Overwhelming support for expanding facilities</a:t>
            </a:r>
            <a:r>
              <a:rPr lang="en-US" sz="2200" dirty="0"/>
              <a:t>.   90% of respondents indicate a willingness to contribute financially.</a:t>
            </a:r>
          </a:p>
          <a:p>
            <a:pPr lvl="1"/>
            <a:r>
              <a:rPr lang="en-US" sz="2200" dirty="0"/>
              <a:t>Top Facility needs are </a:t>
            </a:r>
          </a:p>
          <a:p>
            <a:pPr lvl="2"/>
            <a:r>
              <a:rPr lang="en-US" sz="2000" b="1" i="1" dirty="0"/>
              <a:t>Expanding the Church</a:t>
            </a:r>
          </a:p>
          <a:p>
            <a:pPr lvl="2"/>
            <a:r>
              <a:rPr lang="en-US" sz="2000" b="1" i="1" dirty="0"/>
              <a:t>Expanding Parking</a:t>
            </a:r>
          </a:p>
          <a:p>
            <a:pPr lvl="2"/>
            <a:r>
              <a:rPr lang="en-US" sz="2000" b="1" i="1" dirty="0"/>
              <a:t>Purchasing adjacent land when it becomes available.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638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A0AA-5E7A-9409-D729-B3A7D2F9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 Ann Catholic Church</a:t>
            </a:r>
            <a:br>
              <a:rPr lang="en-US" b="1" dirty="0"/>
            </a:br>
            <a:r>
              <a:rPr lang="en-US" b="1" dirty="0"/>
              <a:t>Building Facility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FAE4-F6FC-0BC1-AEF0-E4D8EC5CF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Additional Feedback from the survey includes:</a:t>
            </a:r>
          </a:p>
          <a:p>
            <a:pPr lvl="1"/>
            <a:r>
              <a:rPr lang="en-US" sz="2200" dirty="0"/>
              <a:t>Strong support for</a:t>
            </a:r>
          </a:p>
          <a:p>
            <a:pPr lvl="2"/>
            <a:r>
              <a:rPr lang="en-US" sz="2000" b="1" dirty="0"/>
              <a:t>A new Learning Center, </a:t>
            </a:r>
          </a:p>
          <a:p>
            <a:pPr lvl="2"/>
            <a:r>
              <a:rPr lang="en-US" sz="2000" b="1" dirty="0"/>
              <a:t>Larger Social Hall, and </a:t>
            </a:r>
          </a:p>
          <a:p>
            <a:pPr lvl="2"/>
            <a:r>
              <a:rPr lang="en-US" sz="2000" b="1" dirty="0"/>
              <a:t>A Day Chapel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883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4EB1-EB9A-3EB6-3298-9EE8D19D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 Ann Catholic Church</a:t>
            </a:r>
            <a:br>
              <a:rPr lang="en-US" b="1" dirty="0"/>
            </a:br>
            <a:r>
              <a:rPr lang="en-US" b="1" dirty="0"/>
              <a:t>Building Facility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4081-B225-0387-936B-35D1FCE50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Bishop</a:t>
            </a:r>
            <a:r>
              <a:rPr lang="en-US" sz="2400" dirty="0"/>
              <a:t> has blessed our plans to launch a campaign to expand our facilities</a:t>
            </a:r>
          </a:p>
          <a:p>
            <a:r>
              <a:rPr lang="en-US" sz="2400" dirty="0"/>
              <a:t>We anticipate </a:t>
            </a:r>
            <a:r>
              <a:rPr lang="en-US" sz="2400" b="1" dirty="0"/>
              <a:t>initiating a financial campaign </a:t>
            </a:r>
            <a:r>
              <a:rPr lang="en-US" sz="2400" dirty="0"/>
              <a:t>as soon as practical </a:t>
            </a:r>
            <a:r>
              <a:rPr lang="en-US" sz="2400" b="1" dirty="0"/>
              <a:t>this calendar year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Pledges</a:t>
            </a:r>
            <a:r>
              <a:rPr lang="en-US" sz="2400" dirty="0"/>
              <a:t> will be sought with the opportunity to contribute over a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4 to 5-year timeframe</a:t>
            </a:r>
            <a:r>
              <a:rPr lang="en-US" sz="2400" dirty="0"/>
              <a:t>.</a:t>
            </a:r>
          </a:p>
          <a:p>
            <a:r>
              <a:rPr lang="en-US" sz="2400" dirty="0"/>
              <a:t>Please </a:t>
            </a:r>
            <a:r>
              <a:rPr lang="en-US" sz="2400" b="1" dirty="0"/>
              <a:t>pray for our parish</a:t>
            </a:r>
            <a:r>
              <a:rPr lang="en-US" sz="2400" dirty="0"/>
              <a:t>, and for our ability to answer God’s call with the success of this campaign.</a:t>
            </a:r>
          </a:p>
        </p:txBody>
      </p:sp>
    </p:spTree>
    <p:extLst>
      <p:ext uri="{BB962C8B-B14F-4D97-AF65-F5344CB8AC3E}">
        <p14:creationId xmlns:p14="http://schemas.microsoft.com/office/powerpoint/2010/main" val="19518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F7C3-0E2C-2800-333E-110C537E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BCC62D-F825-D866-75D1-89098C8E2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14964"/>
              </p:ext>
            </p:extLst>
          </p:nvPr>
        </p:nvGraphicFramePr>
        <p:xfrm>
          <a:off x="838200" y="1825625"/>
          <a:ext cx="5126225" cy="429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34B074-E306-D290-FD9C-8A4485A16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867633"/>
              </p:ext>
            </p:extLst>
          </p:nvPr>
        </p:nvGraphicFramePr>
        <p:xfrm>
          <a:off x="6194612" y="1825625"/>
          <a:ext cx="5540187" cy="429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8E28B-DEE2-CEE9-2E58-DECE3661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Willingness to Support Financially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E77534-A5A0-B2E7-5BAA-DB369DC0A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59867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9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C16D-F767-0CB3-423C-0237AEE9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B86D1E-12DE-8E1B-5B05-1CEA3C1D7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61360"/>
              </p:ext>
            </p:extLst>
          </p:nvPr>
        </p:nvGraphicFramePr>
        <p:xfrm>
          <a:off x="1962150" y="438150"/>
          <a:ext cx="9542463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DDE535-CCF4-3506-C40D-B5CA54523FB2}"/>
              </a:ext>
            </a:extLst>
          </p:cNvPr>
          <p:cNvCxnSpPr>
            <a:cxnSpLocks/>
          </p:cNvCxnSpPr>
          <p:nvPr/>
        </p:nvCxnSpPr>
        <p:spPr>
          <a:xfrm>
            <a:off x="2375555" y="1971675"/>
            <a:ext cx="9025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286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268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St Ann Catholic Church</vt:lpstr>
      <vt:lpstr>St Ann Catholic Church Building Facility Survey</vt:lpstr>
      <vt:lpstr>St Ann Catholic Church Building Facility Survey</vt:lpstr>
      <vt:lpstr>St Ann Catholic Church Building Facility Survey</vt:lpstr>
      <vt:lpstr>St Ann Catholic Church Building Facility Survey</vt:lpstr>
      <vt:lpstr>Response Demographics</vt:lpstr>
      <vt:lpstr>Willingness to Support Financially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Ann Catholic Church</dc:title>
  <dc:creator>Dean Penny</dc:creator>
  <cp:lastModifiedBy>Dean Penny</cp:lastModifiedBy>
  <cp:revision>2</cp:revision>
  <dcterms:created xsi:type="dcterms:W3CDTF">2023-06-14T14:54:42Z</dcterms:created>
  <dcterms:modified xsi:type="dcterms:W3CDTF">2023-09-10T15:24:10Z</dcterms:modified>
</cp:coreProperties>
</file>